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</p:sldIdLst>
  <p:sldSz cy="5143500" cx="9144000"/>
  <p:notesSz cx="6858000" cy="9144000"/>
  <p:embeddedFontLst>
    <p:embeddedFont>
      <p:font typeface="Raleway"/>
      <p:regular r:id="rId83"/>
      <p:bold r:id="rId84"/>
      <p:italic r:id="rId85"/>
      <p:boldItalic r:id="rId86"/>
    </p:embeddedFont>
    <p:embeddedFont>
      <p:font typeface="Lato"/>
      <p:regular r:id="rId87"/>
      <p:bold r:id="rId88"/>
      <p:italic r:id="rId89"/>
      <p:boldItalic r:id="rId90"/>
    </p:embeddedFont>
    <p:embeddedFont>
      <p:font typeface="Montserrat"/>
      <p:regular r:id="rId91"/>
      <p:bold r:id="rId92"/>
      <p:italic r:id="rId93"/>
      <p:boldItalic r:id="rId9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18A9A42-1426-4C34-9418-FBCC4E8D38F1}">
  <a:tblStyle styleId="{118A9A42-1426-4C34-9418-FBCC4E8D38F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Raleway-bold.fntdata"/><Relationship Id="rId83" Type="http://schemas.openxmlformats.org/officeDocument/2006/relationships/font" Target="fonts/Raleway-regular.fntdata"/><Relationship Id="rId42" Type="http://schemas.openxmlformats.org/officeDocument/2006/relationships/slide" Target="slides/slide36.xml"/><Relationship Id="rId86" Type="http://schemas.openxmlformats.org/officeDocument/2006/relationships/font" Target="fonts/Raleway-boldItalic.fntdata"/><Relationship Id="rId41" Type="http://schemas.openxmlformats.org/officeDocument/2006/relationships/slide" Target="slides/slide35.xml"/><Relationship Id="rId85" Type="http://schemas.openxmlformats.org/officeDocument/2006/relationships/font" Target="fonts/Raleway-italic.fntdata"/><Relationship Id="rId44" Type="http://schemas.openxmlformats.org/officeDocument/2006/relationships/slide" Target="slides/slide38.xml"/><Relationship Id="rId88" Type="http://schemas.openxmlformats.org/officeDocument/2006/relationships/font" Target="fonts/Lato-bold.fntdata"/><Relationship Id="rId43" Type="http://schemas.openxmlformats.org/officeDocument/2006/relationships/slide" Target="slides/slide37.xml"/><Relationship Id="rId87" Type="http://schemas.openxmlformats.org/officeDocument/2006/relationships/font" Target="fonts/Lato-regular.fntdata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9" Type="http://schemas.openxmlformats.org/officeDocument/2006/relationships/font" Target="fonts/Lato-italic.fntdata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94" Type="http://schemas.openxmlformats.org/officeDocument/2006/relationships/font" Target="fonts/Montserrat-boldItalic.fntdata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91" Type="http://schemas.openxmlformats.org/officeDocument/2006/relationships/font" Target="fonts/Montserrat-regular.fntdata"/><Relationship Id="rId90" Type="http://schemas.openxmlformats.org/officeDocument/2006/relationships/font" Target="fonts/Lato-boldItalic.fntdata"/><Relationship Id="rId93" Type="http://schemas.openxmlformats.org/officeDocument/2006/relationships/font" Target="fonts/Montserrat-italic.fntdata"/><Relationship Id="rId92" Type="http://schemas.openxmlformats.org/officeDocument/2006/relationships/font" Target="fonts/Montserrat-bold.fntdata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ad6e4504f4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ad6e4504f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ad6e4504f4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ad6e4504f4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ad6e4504f4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ad6e4504f4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ad6e4504f4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ad6e4504f4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ad6e4504f4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ad6e4504f4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ad6e4504f4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ad6e4504f4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ad6e4504f4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ad6e4504f4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ad6e4504f4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ad6e4504f4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ad6e4504f4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ad6e4504f4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ad6e4504f4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ad6e4504f4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804103bfa5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804103bfa5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ad6e4504f4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ad6e4504f4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ad6e4504f4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ad6e4504f4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ad6e4504f4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ad6e4504f4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ad6e4504f4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ad6e4504f4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ad6e4504f4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ad6e4504f4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ad6e4504f4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ad6e4504f4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ad6e4504f4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ad6e4504f4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ad6e4504f4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ad6e4504f4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afd65c687f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afd65c687f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afd65c687f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afd65c687f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f7526be96e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f7526be96e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afd65c687f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afd65c687f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afd65c687f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afd65c687f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afd65c687f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afd65c687f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afd65c687f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afd65c687f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afd65c687f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afd65c687f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ad6e4504f4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ad6e4504f4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ad6e4504f4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ad6e4504f4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afd65c687f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afd65c687f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ad6e4504f4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ad6e4504f4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ad6e4504f4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ad6e4504f4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f9f25c15f4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f9f25c15f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ad6e4504f4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ad6e4504f4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d9c8352a69_0_1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d9c8352a69_0_1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804103bfa5_0_1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g1804103bfa5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804103bfa5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1804103bfa5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804103bfa5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g1804103bfa5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af3203c33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g1af3203c33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af3203c335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g1af3203c335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af3203c335_6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g1af3203c335_6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804103bfa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804103bfa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804103bfa5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g1804103bfa5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ad6e4504f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ad6e4504f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af3203c335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g1af3203c335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804103bfa5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g1804103bfa5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804103bfa5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g1804103bfa5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804103bfa5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g1804103bfa5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804103bfa5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1804103bfa5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afb8c8ae5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afb8c8ae5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b92b70e1ed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1b92b70e1e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af7f8406a7_1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1af7f8406a7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804103bfa5_0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1804103bfa5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af3203c335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g1af3203c335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ad6e4504f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ad6e4504f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af7f8406a7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2" name="Google Shape;562;g1af7f8406a7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af7f8406a7_3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g1af7f8406a7_3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af7f8406a7_3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5" name="Google Shape;585;g1af7f8406a7_3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804103bfa5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804103bfa5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804103bfa5_0_40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1804103bfa5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804103bfa5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1804103bfa5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af7f8406a7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1af7f8406a7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af7f8406a7_1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1af7f8406a7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af7f8406a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1af7f8406a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804103bfa5_0_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1804103bfa5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ad6e4504f4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ad6e4504f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804103bfa5_0_4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804103bfa5_0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1ad6e4504f4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1ad6e4504f4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804103bfa5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1804103bfa5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804103bfa5_0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804103bfa5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af3203c335_3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af3203c335_3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1804103bfa5_0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1804103bfa5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dd850ffb6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dd850ffb6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ad6e4504f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ad6e4504f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ad6e4504f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ad6e4504f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2" name="Google Shape;72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" name="Google Shape;74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4" name="Google Shape;54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" name="Google Shape;56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" name="Google Shape;60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1" name="Google Shape;61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4" name="Google Shape;64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5" name="Google Shape;65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69" name="Google Shape;69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5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Relationship Id="rId4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Relationship Id="rId4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Relationship Id="rId4" Type="http://schemas.openxmlformats.org/officeDocument/2006/relationships/image" Target="../media/image2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Relationship Id="rId4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Relationship Id="rId4" Type="http://schemas.openxmlformats.org/officeDocument/2006/relationships/image" Target="../media/image2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Relationship Id="rId4" Type="http://schemas.openxmlformats.org/officeDocument/2006/relationships/image" Target="../media/image2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Relationship Id="rId4" Type="http://schemas.openxmlformats.org/officeDocument/2006/relationships/image" Target="../media/image3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Relationship Id="rId4" Type="http://schemas.openxmlformats.org/officeDocument/2006/relationships/image" Target="../media/image3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3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g"/><Relationship Id="rId4" Type="http://schemas.openxmlformats.org/officeDocument/2006/relationships/image" Target="../media/image3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jpg"/><Relationship Id="rId4" Type="http://schemas.openxmlformats.org/officeDocument/2006/relationships/image" Target="../media/image3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jpg"/><Relationship Id="rId4" Type="http://schemas.openxmlformats.org/officeDocument/2006/relationships/image" Target="../media/image4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jpg"/><Relationship Id="rId4" Type="http://schemas.openxmlformats.org/officeDocument/2006/relationships/image" Target="../media/image3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jpg"/><Relationship Id="rId4" Type="http://schemas.openxmlformats.org/officeDocument/2006/relationships/image" Target="../media/image4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jpg"/><Relationship Id="rId4" Type="http://schemas.openxmlformats.org/officeDocument/2006/relationships/image" Target="../media/image5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jpg"/><Relationship Id="rId4" Type="http://schemas.openxmlformats.org/officeDocument/2006/relationships/image" Target="../media/image5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3.jpg"/><Relationship Id="rId4" Type="http://schemas.openxmlformats.org/officeDocument/2006/relationships/image" Target="../media/image5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6.jpg"/><Relationship Id="rId4" Type="http://schemas.openxmlformats.org/officeDocument/2006/relationships/image" Target="../media/image5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5.jpg"/><Relationship Id="rId4" Type="http://schemas.openxmlformats.org/officeDocument/2006/relationships/image" Target="../media/image6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jpg"/><Relationship Id="rId4" Type="http://schemas.openxmlformats.org/officeDocument/2006/relationships/image" Target="../media/image57.jpg"/><Relationship Id="rId5" Type="http://schemas.openxmlformats.org/officeDocument/2006/relationships/image" Target="../media/image6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1.jpg"/><Relationship Id="rId4" Type="http://schemas.openxmlformats.org/officeDocument/2006/relationships/image" Target="../media/image6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3.png"/><Relationship Id="rId4" Type="http://schemas.openxmlformats.org/officeDocument/2006/relationships/image" Target="../media/image65.png"/><Relationship Id="rId5" Type="http://schemas.openxmlformats.org/officeDocument/2006/relationships/image" Target="../media/image8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3.jpg"/><Relationship Id="rId4" Type="http://schemas.openxmlformats.org/officeDocument/2006/relationships/image" Target="../media/image6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8.jpg"/><Relationship Id="rId4" Type="http://schemas.openxmlformats.org/officeDocument/2006/relationships/image" Target="../media/image70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2.jpg"/><Relationship Id="rId4" Type="http://schemas.openxmlformats.org/officeDocument/2006/relationships/image" Target="../media/image8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5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9.jpg"/><Relationship Id="rId4" Type="http://schemas.openxmlformats.org/officeDocument/2006/relationships/image" Target="../media/image7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5.jpg"/><Relationship Id="rId4" Type="http://schemas.openxmlformats.org/officeDocument/2006/relationships/image" Target="../media/image3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4.jpg"/><Relationship Id="rId4" Type="http://schemas.openxmlformats.org/officeDocument/2006/relationships/image" Target="../media/image75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6.jpg"/><Relationship Id="rId4" Type="http://schemas.openxmlformats.org/officeDocument/2006/relationships/image" Target="../media/image7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7.jpg"/><Relationship Id="rId4" Type="http://schemas.openxmlformats.org/officeDocument/2006/relationships/image" Target="../media/image7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4.png"/><Relationship Id="rId4" Type="http://schemas.openxmlformats.org/officeDocument/2006/relationships/image" Target="../media/image107.png"/><Relationship Id="rId5" Type="http://schemas.openxmlformats.org/officeDocument/2006/relationships/image" Target="../media/image9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5.png"/><Relationship Id="rId4" Type="http://schemas.openxmlformats.org/officeDocument/2006/relationships/image" Target="../media/image9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5.jpg"/><Relationship Id="rId4" Type="http://schemas.openxmlformats.org/officeDocument/2006/relationships/image" Target="../media/image3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0.jpg"/><Relationship Id="rId4" Type="http://schemas.openxmlformats.org/officeDocument/2006/relationships/image" Target="../media/image82.jpg"/><Relationship Id="rId5" Type="http://schemas.openxmlformats.org/officeDocument/2006/relationships/image" Target="../media/image89.jpg"/><Relationship Id="rId6" Type="http://schemas.openxmlformats.org/officeDocument/2006/relationships/image" Target="../media/image86.jpg"/><Relationship Id="rId7" Type="http://schemas.openxmlformats.org/officeDocument/2006/relationships/image" Target="../media/image9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7.jpg"/><Relationship Id="rId4" Type="http://schemas.openxmlformats.org/officeDocument/2006/relationships/image" Target="../media/image92.jpg"/><Relationship Id="rId5" Type="http://schemas.openxmlformats.org/officeDocument/2006/relationships/image" Target="../media/image88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ufcinfra.ufc.br/pt/documentos-e-formularios/pgrs/" TargetMode="External"/><Relationship Id="rId4" Type="http://schemas.openxmlformats.org/officeDocument/2006/relationships/image" Target="../media/image101.jpg"/><Relationship Id="rId5" Type="http://schemas.openxmlformats.org/officeDocument/2006/relationships/image" Target="../media/image93.jpg"/><Relationship Id="rId6" Type="http://schemas.openxmlformats.org/officeDocument/2006/relationships/image" Target="../media/image9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0.png"/><Relationship Id="rId4" Type="http://schemas.openxmlformats.org/officeDocument/2006/relationships/image" Target="../media/image99.jpg"/><Relationship Id="rId5" Type="http://schemas.openxmlformats.org/officeDocument/2006/relationships/image" Target="../media/image96.jpg"/><Relationship Id="rId6" Type="http://schemas.openxmlformats.org/officeDocument/2006/relationships/image" Target="../media/image103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5.jpg"/><Relationship Id="rId4" Type="http://schemas.openxmlformats.org/officeDocument/2006/relationships/image" Target="../media/image3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02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8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5.jpg"/><Relationship Id="rId4" Type="http://schemas.openxmlformats.org/officeDocument/2006/relationships/image" Target="../media/image37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06.jpg"/><Relationship Id="rId4" Type="http://schemas.openxmlformats.org/officeDocument/2006/relationships/image" Target="../media/image108.jpg"/><Relationship Id="rId5" Type="http://schemas.openxmlformats.org/officeDocument/2006/relationships/image" Target="../media/image1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10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04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14.png"/><Relationship Id="rId4" Type="http://schemas.openxmlformats.org/officeDocument/2006/relationships/image" Target="../media/image113.png"/><Relationship Id="rId5" Type="http://schemas.openxmlformats.org/officeDocument/2006/relationships/image" Target="../media/image112.jpg"/><Relationship Id="rId6" Type="http://schemas.openxmlformats.org/officeDocument/2006/relationships/image" Target="../media/image126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23.png"/><Relationship Id="rId4" Type="http://schemas.openxmlformats.org/officeDocument/2006/relationships/image" Target="../media/image121.png"/><Relationship Id="rId5" Type="http://schemas.openxmlformats.org/officeDocument/2006/relationships/image" Target="../media/image125.png"/><Relationship Id="rId6" Type="http://schemas.openxmlformats.org/officeDocument/2006/relationships/image" Target="../media/image13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5.jpg"/><Relationship Id="rId4" Type="http://schemas.openxmlformats.org/officeDocument/2006/relationships/image" Target="../media/image37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18.png"/><Relationship Id="rId4" Type="http://schemas.openxmlformats.org/officeDocument/2006/relationships/image" Target="../media/image120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19.png"/><Relationship Id="rId4" Type="http://schemas.openxmlformats.org/officeDocument/2006/relationships/image" Target="../media/image115.png"/><Relationship Id="rId5" Type="http://schemas.openxmlformats.org/officeDocument/2006/relationships/image" Target="../media/image116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3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29.png"/><Relationship Id="rId4" Type="http://schemas.openxmlformats.org/officeDocument/2006/relationships/image" Target="../media/image12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22.jpg"/><Relationship Id="rId4" Type="http://schemas.openxmlformats.org/officeDocument/2006/relationships/image" Target="../media/image1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17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24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2.xml"/><Relationship Id="rId3" Type="http://schemas.openxmlformats.org/officeDocument/2006/relationships/hyperlink" Target="http://www.youtube.com/watch?v=5NbUZ0QNio4" TargetMode="External"/><Relationship Id="rId4" Type="http://schemas.openxmlformats.org/officeDocument/2006/relationships/image" Target="../media/image128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3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3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35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05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Relationship Id="rId4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0899" y="-916750"/>
            <a:ext cx="9337498" cy="62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3"/>
          <p:cNvSpPr txBox="1"/>
          <p:nvPr>
            <p:ph type="title"/>
          </p:nvPr>
        </p:nvSpPr>
        <p:spPr>
          <a:xfrm>
            <a:off x="729450" y="886350"/>
            <a:ext cx="7688400" cy="1244700"/>
          </a:xfrm>
          <a:prstGeom prst="rect">
            <a:avLst/>
          </a:prstGeom>
          <a:effectLst>
            <a:outerShdw blurRad="85725" rotWithShape="0" algn="bl" dir="1380000" dist="28575">
              <a:schemeClr val="accent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UFC INFRA</a:t>
            </a:r>
            <a:endParaRPr/>
          </a:p>
        </p:txBody>
      </p:sp>
      <p:sp>
        <p:nvSpPr>
          <p:cNvPr id="85" name="Google Shape;85;p13"/>
          <p:cNvSpPr txBox="1"/>
          <p:nvPr>
            <p:ph idx="1" type="body"/>
          </p:nvPr>
        </p:nvSpPr>
        <p:spPr>
          <a:xfrm>
            <a:off x="729450" y="3758296"/>
            <a:ext cx="7688400" cy="1061100"/>
          </a:xfrm>
          <a:prstGeom prst="rect">
            <a:avLst/>
          </a:prstGeom>
          <a:effectLst>
            <a:outerShdw blurRad="57150" rotWithShape="0" algn="bl" dist="85725">
              <a:srgbClr val="9E9E9E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pt-BR" sz="1760"/>
              <a:t>Resultados Gestão 2020-2022</a:t>
            </a:r>
            <a:endParaRPr b="1" sz="176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b="1" lang="pt-BR" sz="1760"/>
              <a:t>16.12.2022</a:t>
            </a:r>
            <a:endParaRPr b="1" sz="1760"/>
          </a:p>
        </p:txBody>
      </p:sp>
      <p:pic>
        <p:nvPicPr>
          <p:cNvPr id="86" name="Google Shape;8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6400" y="806350"/>
            <a:ext cx="1157449" cy="31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/>
          <p:nvPr>
            <p:ph type="title"/>
          </p:nvPr>
        </p:nvSpPr>
        <p:spPr>
          <a:xfrm>
            <a:off x="805650" y="1318650"/>
            <a:ext cx="7404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pt-BR" sz="1945"/>
              <a:t>Reforma do Laboratório de Microbiologia</a:t>
            </a:r>
            <a:endParaRPr sz="1945"/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625" y="1797800"/>
            <a:ext cx="6827500" cy="315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/>
          <p:nvPr>
            <p:ph type="title"/>
          </p:nvPr>
        </p:nvSpPr>
        <p:spPr>
          <a:xfrm>
            <a:off x="729450" y="1318650"/>
            <a:ext cx="8284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pt-BR" sz="1945"/>
              <a:t>Ampliação do Bloco 929 - Departamento de Física</a:t>
            </a:r>
            <a:endParaRPr sz="1945"/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050" y="1853850"/>
            <a:ext cx="4618350" cy="29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4800" y="1853850"/>
            <a:ext cx="2984850" cy="29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940"/>
              <a:t>Reforma do edifício do Núcleo Regional de Ofiologia (NUROF)</a:t>
            </a:r>
            <a:endParaRPr sz="1540"/>
          </a:p>
        </p:txBody>
      </p:sp>
      <p:pic>
        <p:nvPicPr>
          <p:cNvPr id="168" name="Google Shape;1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650" y="1853850"/>
            <a:ext cx="5595711" cy="29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6361" y="1853850"/>
            <a:ext cx="2181225" cy="206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940"/>
              <a:t>Reforma da coberta do bloco de Jornalismo 2</a:t>
            </a:r>
            <a:endParaRPr sz="1940"/>
          </a:p>
        </p:txBody>
      </p:sp>
      <p:pic>
        <p:nvPicPr>
          <p:cNvPr id="175" name="Google Shape;17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1863450"/>
            <a:ext cx="5550282" cy="29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2132" y="1863450"/>
            <a:ext cx="2171700" cy="206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/>
          <p:nvPr>
            <p:ph type="title"/>
          </p:nvPr>
        </p:nvSpPr>
        <p:spPr>
          <a:xfrm>
            <a:off x="188888" y="1579875"/>
            <a:ext cx="3622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pt-BR" sz="1676"/>
              <a:t>Reforma do estúdio de gravação da FAMED</a:t>
            </a:r>
            <a:endParaRPr sz="1676"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75" y="2279425"/>
            <a:ext cx="4334825" cy="241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6"/>
          <p:cNvSpPr txBox="1"/>
          <p:nvPr>
            <p:ph type="title"/>
          </p:nvPr>
        </p:nvSpPr>
        <p:spPr>
          <a:xfrm>
            <a:off x="4777475" y="1503675"/>
            <a:ext cx="3425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pt-BR" sz="1640"/>
              <a:t>Demolição da caixa d’água do Bloco 304</a:t>
            </a:r>
            <a:endParaRPr sz="1640"/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8371" y="2279425"/>
            <a:ext cx="4285604" cy="241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/>
          <p:nvPr>
            <p:ph type="title"/>
          </p:nvPr>
        </p:nvSpPr>
        <p:spPr>
          <a:xfrm>
            <a:off x="43650" y="12424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1030"/>
              <a:buNone/>
            </a:pPr>
            <a:r>
              <a:rPr lang="pt-BR" sz="1940"/>
              <a:t>Demolição e limpeza do </a:t>
            </a:r>
            <a:endParaRPr sz="194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1030"/>
              <a:buNone/>
            </a:pPr>
            <a:r>
              <a:rPr lang="pt-BR" sz="1940"/>
              <a:t>Bloco 840 - LARAQ - CCA</a:t>
            </a:r>
            <a:endParaRPr sz="1940"/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25" y="2143575"/>
            <a:ext cx="4765175" cy="269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7"/>
          <p:cNvSpPr txBox="1"/>
          <p:nvPr>
            <p:ph type="title"/>
          </p:nvPr>
        </p:nvSpPr>
        <p:spPr>
          <a:xfrm>
            <a:off x="5212350" y="1414775"/>
            <a:ext cx="2634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940"/>
              <a:t>Biobanco da FAMED</a:t>
            </a:r>
            <a:endParaRPr sz="1940"/>
          </a:p>
        </p:txBody>
      </p:sp>
      <p:pic>
        <p:nvPicPr>
          <p:cNvPr id="192" name="Google Shape;19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8550" y="2176425"/>
            <a:ext cx="3494648" cy="26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/>
          <p:nvPr>
            <p:ph type="title"/>
          </p:nvPr>
        </p:nvSpPr>
        <p:spPr>
          <a:xfrm>
            <a:off x="382000" y="1318650"/>
            <a:ext cx="3644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3162"/>
              <a:buNone/>
            </a:pPr>
            <a:r>
              <a:rPr lang="pt-BR" sz="1862"/>
              <a:t>Reforma da Biblioteca da Arquitetura</a:t>
            </a:r>
            <a:endParaRPr sz="1862"/>
          </a:p>
        </p:txBody>
      </p:sp>
      <p:pic>
        <p:nvPicPr>
          <p:cNvPr id="198" name="Google Shape;19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100" y="2018905"/>
            <a:ext cx="3303900" cy="302099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/>
          <p:nvPr>
            <p:ph type="title"/>
          </p:nvPr>
        </p:nvSpPr>
        <p:spPr>
          <a:xfrm>
            <a:off x="4710975" y="1318650"/>
            <a:ext cx="3706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pt-BR" sz="1776"/>
              <a:t>Reforma da Biblioteca da Matemática</a:t>
            </a:r>
            <a:endParaRPr sz="1776"/>
          </a:p>
        </p:txBody>
      </p:sp>
      <p:pic>
        <p:nvPicPr>
          <p:cNvPr id="200" name="Google Shape;20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9600" y="2064800"/>
            <a:ext cx="4948951" cy="282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/>
          <p:nvPr>
            <p:ph type="title"/>
          </p:nvPr>
        </p:nvSpPr>
        <p:spPr>
          <a:xfrm>
            <a:off x="237275" y="1318650"/>
            <a:ext cx="4514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1030"/>
              <a:buNone/>
            </a:pPr>
            <a:r>
              <a:rPr lang="pt-BR" sz="1940"/>
              <a:t>Construção da rampa de acesso ao bloco da UFC Virtual</a:t>
            </a:r>
            <a:endParaRPr sz="1940"/>
          </a:p>
        </p:txBody>
      </p:sp>
      <p:pic>
        <p:nvPicPr>
          <p:cNvPr id="206" name="Google Shape;20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7550" y="2024325"/>
            <a:ext cx="4334724" cy="273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075" y="1998850"/>
            <a:ext cx="4355351" cy="276087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 txBox="1"/>
          <p:nvPr>
            <p:ph type="title"/>
          </p:nvPr>
        </p:nvSpPr>
        <p:spPr>
          <a:xfrm>
            <a:off x="4930188" y="1318650"/>
            <a:ext cx="4514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1030"/>
              <a:buNone/>
            </a:pPr>
            <a:r>
              <a:rPr lang="pt-BR" sz="1940"/>
              <a:t>Obras de Acessibilidade no </a:t>
            </a:r>
            <a:r>
              <a:rPr lang="pt-BR" sz="1940"/>
              <a:t>bloco da UFC Virtual</a:t>
            </a:r>
            <a:endParaRPr sz="194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/>
          <p:nvPr>
            <p:ph type="title"/>
          </p:nvPr>
        </p:nvSpPr>
        <p:spPr>
          <a:xfrm>
            <a:off x="577050" y="1318650"/>
            <a:ext cx="4191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940"/>
              <a:t>Instalação de elevadores na FEAAC</a:t>
            </a:r>
            <a:endParaRPr sz="1940"/>
          </a:p>
        </p:txBody>
      </p:sp>
      <p:pic>
        <p:nvPicPr>
          <p:cNvPr id="214" name="Google Shape;21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425" y="2006250"/>
            <a:ext cx="3629374" cy="29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0"/>
          <p:cNvSpPr txBox="1"/>
          <p:nvPr>
            <p:ph type="title"/>
          </p:nvPr>
        </p:nvSpPr>
        <p:spPr>
          <a:xfrm>
            <a:off x="5018875" y="1318650"/>
            <a:ext cx="3459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940"/>
              <a:t>Reforma da clínica CPASE</a:t>
            </a:r>
            <a:endParaRPr sz="1940"/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9050" y="2006250"/>
            <a:ext cx="4227225" cy="298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940"/>
              <a:t>Implantação da nova clínica CPASE</a:t>
            </a:r>
            <a:endParaRPr sz="1940"/>
          </a:p>
        </p:txBody>
      </p:sp>
      <p:pic>
        <p:nvPicPr>
          <p:cNvPr id="222" name="Google Shape;2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875" y="1928675"/>
            <a:ext cx="3362950" cy="30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8302" y="1928675"/>
            <a:ext cx="3793698" cy="302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169938"/>
            <a:ext cx="9144001" cy="684683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/>
          <p:nvPr>
            <p:ph type="title"/>
          </p:nvPr>
        </p:nvSpPr>
        <p:spPr>
          <a:xfrm>
            <a:off x="805650" y="2617850"/>
            <a:ext cx="7688400" cy="1518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/>
              <a:t>Coordenadoria de </a:t>
            </a:r>
            <a:endParaRPr sz="3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/>
              <a:t>Projetos e Obras</a:t>
            </a:r>
            <a:endParaRPr sz="3500"/>
          </a:p>
        </p:txBody>
      </p:sp>
      <p:sp>
        <p:nvSpPr>
          <p:cNvPr id="93" name="Google Shape;93;p14"/>
          <p:cNvSpPr txBox="1"/>
          <p:nvPr/>
        </p:nvSpPr>
        <p:spPr>
          <a:xfrm>
            <a:off x="852250" y="3864075"/>
            <a:ext cx="67248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Planejar, coordenar, orientar, fiscalizar, acompanhar e controlar as atividades de estudo, projetos e obras da Universidade.</a:t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>
            <p:ph type="title"/>
          </p:nvPr>
        </p:nvSpPr>
        <p:spPr>
          <a:xfrm>
            <a:off x="477938" y="1303850"/>
            <a:ext cx="4369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640"/>
              <a:t>Reforma do Laboratório de Sistemas de Forças Motrizes (LAMOTRIZ)</a:t>
            </a:r>
            <a:endParaRPr sz="1640"/>
          </a:p>
        </p:txBody>
      </p:sp>
      <p:pic>
        <p:nvPicPr>
          <p:cNvPr id="229" name="Google Shape;22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163" y="2035200"/>
            <a:ext cx="4529374" cy="265987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2"/>
          <p:cNvSpPr txBox="1"/>
          <p:nvPr>
            <p:ph type="title"/>
          </p:nvPr>
        </p:nvSpPr>
        <p:spPr>
          <a:xfrm>
            <a:off x="5550550" y="1303850"/>
            <a:ext cx="3593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640"/>
              <a:t>Reforma do Laboratório de Cereais (Bloco 857)</a:t>
            </a:r>
            <a:endParaRPr sz="1640"/>
          </a:p>
        </p:txBody>
      </p:sp>
      <p:pic>
        <p:nvPicPr>
          <p:cNvPr id="231" name="Google Shape;23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7150" y="2035200"/>
            <a:ext cx="2935050" cy="277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1984"/>
              <a:buFont typeface="Arial"/>
              <a:buNone/>
            </a:pPr>
            <a:r>
              <a:rPr lang="pt-BR" sz="2122"/>
              <a:t>Construção do bloco da Engenharia de Produção</a:t>
            </a:r>
            <a:endParaRPr sz="2122"/>
          </a:p>
        </p:txBody>
      </p:sp>
      <p:pic>
        <p:nvPicPr>
          <p:cNvPr id="237" name="Google Shape;2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5674" y="1915250"/>
            <a:ext cx="3665926" cy="2920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450" y="1915250"/>
            <a:ext cx="4709879" cy="292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/>
          <p:nvPr>
            <p:ph type="title"/>
          </p:nvPr>
        </p:nvSpPr>
        <p:spPr>
          <a:xfrm>
            <a:off x="326450" y="1318650"/>
            <a:ext cx="4114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640"/>
              <a:t>Reparos e adequações no galpão metálico do Almoxarifado</a:t>
            </a:r>
            <a:endParaRPr sz="1640"/>
          </a:p>
        </p:txBody>
      </p:sp>
      <p:pic>
        <p:nvPicPr>
          <p:cNvPr id="244" name="Google Shape;24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75" y="2079137"/>
            <a:ext cx="4382349" cy="283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4"/>
          <p:cNvSpPr txBox="1"/>
          <p:nvPr>
            <p:ph type="title"/>
          </p:nvPr>
        </p:nvSpPr>
        <p:spPr>
          <a:xfrm>
            <a:off x="4859250" y="1318650"/>
            <a:ext cx="4114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640"/>
              <a:t>Acessibilidade e Urbanismo no bloco da Zootecnia</a:t>
            </a:r>
            <a:endParaRPr sz="1640"/>
          </a:p>
        </p:txBody>
      </p:sp>
      <p:pic>
        <p:nvPicPr>
          <p:cNvPr id="246" name="Google Shape;24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2672" y="2079125"/>
            <a:ext cx="4141127" cy="283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/>
          <p:nvPr>
            <p:ph type="title"/>
          </p:nvPr>
        </p:nvSpPr>
        <p:spPr>
          <a:xfrm>
            <a:off x="4458050" y="1242450"/>
            <a:ext cx="39183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pt-BR" sz="1645"/>
              <a:t>Laboratório de Beneficiamento de Grãos (Bloco 830)</a:t>
            </a:r>
            <a:endParaRPr sz="1645"/>
          </a:p>
        </p:txBody>
      </p:sp>
      <p:pic>
        <p:nvPicPr>
          <p:cNvPr id="252" name="Google Shape;25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497" y="1930125"/>
            <a:ext cx="4577303" cy="265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5"/>
          <p:cNvSpPr txBox="1"/>
          <p:nvPr>
            <p:ph type="title"/>
          </p:nvPr>
        </p:nvSpPr>
        <p:spPr>
          <a:xfrm>
            <a:off x="147375" y="125937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640"/>
              <a:t>Reforma e recuperação da </a:t>
            </a:r>
            <a:endParaRPr sz="164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640"/>
              <a:t>Sala de Cinema Benjamin Abrahão</a:t>
            </a:r>
            <a:endParaRPr sz="1640"/>
          </a:p>
        </p:txBody>
      </p:sp>
      <p:pic>
        <p:nvPicPr>
          <p:cNvPr id="254" name="Google Shape;25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000" y="1930125"/>
            <a:ext cx="4091701" cy="269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/>
          <p:cNvSpPr txBox="1"/>
          <p:nvPr>
            <p:ph type="title"/>
          </p:nvPr>
        </p:nvSpPr>
        <p:spPr>
          <a:xfrm>
            <a:off x="729450" y="1318650"/>
            <a:ext cx="3703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pt-BR" sz="1645"/>
              <a:t>Reforma do Bloco da Patologia – FAMED Sobral</a:t>
            </a:r>
            <a:endParaRPr sz="1645"/>
          </a:p>
        </p:txBody>
      </p:sp>
      <p:sp>
        <p:nvSpPr>
          <p:cNvPr id="260" name="Google Shape;260;p36"/>
          <p:cNvSpPr txBox="1"/>
          <p:nvPr>
            <p:ph type="title"/>
          </p:nvPr>
        </p:nvSpPr>
        <p:spPr>
          <a:xfrm>
            <a:off x="4773325" y="1318650"/>
            <a:ext cx="4267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pt-BR" sz="1645"/>
              <a:t>Impermeabilização da laje de coberta do Bloco de Anatomia - FAMED Sobral</a:t>
            </a:r>
            <a:endParaRPr sz="1645"/>
          </a:p>
        </p:txBody>
      </p:sp>
      <p:pic>
        <p:nvPicPr>
          <p:cNvPr id="261" name="Google Shape;26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724" y="2006250"/>
            <a:ext cx="4065876" cy="284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450" y="2006250"/>
            <a:ext cx="3093725" cy="288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/>
          <p:nvPr>
            <p:ph type="title"/>
          </p:nvPr>
        </p:nvSpPr>
        <p:spPr>
          <a:xfrm>
            <a:off x="235225" y="1394850"/>
            <a:ext cx="2834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pt-BR" sz="1845"/>
              <a:t>Reforma no auditório da FEAAC</a:t>
            </a:r>
            <a:endParaRPr sz="1845"/>
          </a:p>
        </p:txBody>
      </p:sp>
      <p:sp>
        <p:nvSpPr>
          <p:cNvPr id="268" name="Google Shape;268;p37"/>
          <p:cNvSpPr txBox="1"/>
          <p:nvPr>
            <p:ph type="title"/>
          </p:nvPr>
        </p:nvSpPr>
        <p:spPr>
          <a:xfrm>
            <a:off x="4618050" y="1394850"/>
            <a:ext cx="4134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1030"/>
              <a:buNone/>
            </a:pPr>
            <a:r>
              <a:rPr lang="pt-BR" sz="1940"/>
              <a:t>Pintura das fachadas e revisão da coberta do CAEN</a:t>
            </a:r>
            <a:endParaRPr sz="1940"/>
          </a:p>
        </p:txBody>
      </p:sp>
      <p:pic>
        <p:nvPicPr>
          <p:cNvPr id="269" name="Google Shape;26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25" y="2230250"/>
            <a:ext cx="4380950" cy="253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0725" y="2215988"/>
            <a:ext cx="4473570" cy="25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 txBox="1"/>
          <p:nvPr>
            <p:ph type="title"/>
          </p:nvPr>
        </p:nvSpPr>
        <p:spPr>
          <a:xfrm>
            <a:off x="5008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Obras de acessibilidade no Benfica</a:t>
            </a:r>
            <a:endParaRPr/>
          </a:p>
        </p:txBody>
      </p:sp>
      <p:pic>
        <p:nvPicPr>
          <p:cNvPr id="282" name="Google Shape;28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575" y="1930050"/>
            <a:ext cx="5894134" cy="29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4509" y="1930050"/>
            <a:ext cx="2213903" cy="298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/>
          <p:nvPr>
            <p:ph type="title"/>
          </p:nvPr>
        </p:nvSpPr>
        <p:spPr>
          <a:xfrm>
            <a:off x="5008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>
                <a:solidFill>
                  <a:srgbClr val="000000"/>
                </a:solidFill>
              </a:rPr>
              <a:t>Reforma nos ambientes A, H, I e K - ICA</a:t>
            </a:r>
            <a:endParaRPr sz="2300"/>
          </a:p>
        </p:txBody>
      </p:sp>
      <p:pic>
        <p:nvPicPr>
          <p:cNvPr id="289" name="Google Shape;2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925" y="2006250"/>
            <a:ext cx="6775952" cy="29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1"/>
          <p:cNvSpPr txBox="1"/>
          <p:nvPr>
            <p:ph type="title"/>
          </p:nvPr>
        </p:nvSpPr>
        <p:spPr>
          <a:xfrm>
            <a:off x="616575" y="1294475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Portão Campus de Itapajé</a:t>
            </a:r>
            <a:endParaRPr/>
          </a:p>
        </p:txBody>
      </p:sp>
      <p:pic>
        <p:nvPicPr>
          <p:cNvPr id="295" name="Google Shape;29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575" y="1957875"/>
            <a:ext cx="3979800" cy="29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8775" y="1957875"/>
            <a:ext cx="3979800" cy="29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idx="4294967295" type="title"/>
          </p:nvPr>
        </p:nvSpPr>
        <p:spPr>
          <a:xfrm>
            <a:off x="712775" y="841800"/>
            <a:ext cx="41604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4395"/>
              <a:buNone/>
            </a:pPr>
            <a:r>
              <a:rPr lang="pt-BR" sz="1820">
                <a:solidFill>
                  <a:srgbClr val="E69138"/>
                </a:solidFill>
              </a:rPr>
              <a:t>Divisão de Estudos e Projetos</a:t>
            </a:r>
            <a:endParaRPr sz="1820">
              <a:solidFill>
                <a:srgbClr val="E691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4395"/>
              <a:buNone/>
            </a:pPr>
            <a:r>
              <a:t/>
            </a:r>
            <a:endParaRPr sz="1820">
              <a:solidFill>
                <a:srgbClr val="E69138"/>
              </a:solidFill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4693550" y="1376575"/>
            <a:ext cx="4764900" cy="24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Vistorias, inspeções e laudos técnicos;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Elaboração Estudo Técnico Preliminar;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Elaboração de projetos complementares;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Elaboração de orçamentos de obras;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Elaboração de Manuais;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Fiscalização de obras;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Avaliação de imóveis.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0" name="Google Shape;100;p15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5"/>
          <p:cNvSpPr txBox="1"/>
          <p:nvPr>
            <p:ph idx="4294967295"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Atividades Desenvolvidas - CPO</a:t>
            </a:r>
            <a:endParaRPr sz="2500">
              <a:solidFill>
                <a:schemeClr val="lt1"/>
              </a:solidFill>
            </a:endParaRPr>
          </a:p>
        </p:txBody>
      </p:sp>
      <p:sp>
        <p:nvSpPr>
          <p:cNvPr id="102" name="Google Shape;102;p15"/>
          <p:cNvSpPr txBox="1"/>
          <p:nvPr>
            <p:ph idx="4294967295" type="title"/>
          </p:nvPr>
        </p:nvSpPr>
        <p:spPr>
          <a:xfrm>
            <a:off x="5105400" y="840263"/>
            <a:ext cx="4160400" cy="4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4395"/>
              <a:buNone/>
            </a:pPr>
            <a:r>
              <a:rPr lang="pt-BR" sz="1820">
                <a:solidFill>
                  <a:srgbClr val="E69138"/>
                </a:solidFill>
              </a:rPr>
              <a:t>Divisão de Obras</a:t>
            </a:r>
            <a:endParaRPr sz="1820">
              <a:solidFill>
                <a:srgbClr val="E691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4395"/>
              <a:buNone/>
            </a:pPr>
            <a:r>
              <a:t/>
            </a:r>
            <a:endParaRPr sz="1820">
              <a:solidFill>
                <a:srgbClr val="E69138"/>
              </a:solidFill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331775" y="1436100"/>
            <a:ext cx="43407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Elaboração de Projetos de Arquitetura e Urbanismo;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Elaboração Estudo Técnico Preliminar;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Definiç</a:t>
            </a: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ão</a:t>
            </a: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 Técnica para Mobiliário;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Cadastro Imobiliário (terrenos e edificações);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Elaboração de Manuais;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Fiscalização de Obras;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2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Fundação Casa José de Alencar</a:t>
            </a:r>
            <a:endParaRPr/>
          </a:p>
        </p:txBody>
      </p:sp>
      <p:pic>
        <p:nvPicPr>
          <p:cNvPr id="302" name="Google Shape;30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925" y="2002800"/>
            <a:ext cx="5163827" cy="290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2"/>
          <p:cNvPicPr preferRelativeResize="0"/>
          <p:nvPr/>
        </p:nvPicPr>
        <p:blipFill rotWithShape="1">
          <a:blip r:embed="rId4">
            <a:alphaModFix/>
          </a:blip>
          <a:srcRect b="0" l="0" r="0" t="-16346"/>
          <a:stretch/>
        </p:blipFill>
        <p:spPr>
          <a:xfrm>
            <a:off x="6141200" y="1528125"/>
            <a:ext cx="1899151" cy="3377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3"/>
          <p:cNvSpPr txBox="1"/>
          <p:nvPr>
            <p:ph type="title"/>
          </p:nvPr>
        </p:nvSpPr>
        <p:spPr>
          <a:xfrm>
            <a:off x="210650" y="1318650"/>
            <a:ext cx="2285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Coberta NPDM</a:t>
            </a:r>
            <a:endParaRPr/>
          </a:p>
        </p:txBody>
      </p:sp>
      <p:pic>
        <p:nvPicPr>
          <p:cNvPr id="309" name="Google Shape;309;p43"/>
          <p:cNvPicPr preferRelativeResize="0"/>
          <p:nvPr/>
        </p:nvPicPr>
        <p:blipFill rotWithShape="1">
          <a:blip r:embed="rId3">
            <a:alphaModFix/>
          </a:blip>
          <a:srcRect b="0" l="8322" r="7104" t="0"/>
          <a:stretch/>
        </p:blipFill>
        <p:spPr>
          <a:xfrm>
            <a:off x="134450" y="1854614"/>
            <a:ext cx="5170252" cy="275106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3"/>
          <p:cNvSpPr txBox="1"/>
          <p:nvPr>
            <p:ph type="title"/>
          </p:nvPr>
        </p:nvSpPr>
        <p:spPr>
          <a:xfrm>
            <a:off x="538090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Letras Libras - 3a etapa</a:t>
            </a:r>
            <a:endParaRPr/>
          </a:p>
        </p:txBody>
      </p:sp>
      <p:pic>
        <p:nvPicPr>
          <p:cNvPr id="311" name="Google Shape;31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1732" y="1854625"/>
            <a:ext cx="3676068" cy="277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4"/>
          <p:cNvSpPr txBox="1"/>
          <p:nvPr>
            <p:ph type="title"/>
          </p:nvPr>
        </p:nvSpPr>
        <p:spPr>
          <a:xfrm>
            <a:off x="499950" y="1310575"/>
            <a:ext cx="8144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2140"/>
              <a:t>Coberta Metalúrgica do Bloco 1 - Campus Sobral Mucambinho</a:t>
            </a:r>
            <a:endParaRPr sz="2140"/>
          </a:p>
        </p:txBody>
      </p:sp>
      <p:pic>
        <p:nvPicPr>
          <p:cNvPr id="317" name="Google Shape;317;p44"/>
          <p:cNvPicPr preferRelativeResize="0"/>
          <p:nvPr/>
        </p:nvPicPr>
        <p:blipFill rotWithShape="1">
          <a:blip r:embed="rId3">
            <a:alphaModFix/>
          </a:blip>
          <a:srcRect b="13096" l="0" r="0" t="0"/>
          <a:stretch/>
        </p:blipFill>
        <p:spPr>
          <a:xfrm>
            <a:off x="6618849" y="2261750"/>
            <a:ext cx="1730601" cy="267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675" y="2261750"/>
            <a:ext cx="5941624" cy="267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5"/>
          <p:cNvSpPr txBox="1"/>
          <p:nvPr>
            <p:ph type="title"/>
          </p:nvPr>
        </p:nvSpPr>
        <p:spPr>
          <a:xfrm>
            <a:off x="72780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Recuperação estrutural Concha Acústica</a:t>
            </a:r>
            <a:endParaRPr/>
          </a:p>
        </p:txBody>
      </p:sp>
      <p:pic>
        <p:nvPicPr>
          <p:cNvPr id="324" name="Google Shape;32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775" y="1949825"/>
            <a:ext cx="2238639" cy="298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1014" y="1949825"/>
            <a:ext cx="2238639" cy="298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8253" y="1949825"/>
            <a:ext cx="2238639" cy="2984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Pintura FEAAC</a:t>
            </a:r>
            <a:endParaRPr/>
          </a:p>
        </p:txBody>
      </p:sp>
      <p:pic>
        <p:nvPicPr>
          <p:cNvPr id="332" name="Google Shape;33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1909500"/>
            <a:ext cx="3979800" cy="29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7850" y="1909500"/>
            <a:ext cx="2238637" cy="29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9" name="Google Shape;339;p47"/>
          <p:cNvPicPr preferRelativeResize="0"/>
          <p:nvPr/>
        </p:nvPicPr>
        <p:blipFill rotWithShape="1">
          <a:blip r:embed="rId3">
            <a:alphaModFix/>
          </a:blip>
          <a:srcRect b="0" l="6358" r="0" t="0"/>
          <a:stretch/>
        </p:blipFill>
        <p:spPr>
          <a:xfrm>
            <a:off x="-1" y="0"/>
            <a:ext cx="9143999" cy="516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8"/>
          <p:cNvSpPr txBox="1"/>
          <p:nvPr>
            <p:ph type="title"/>
          </p:nvPr>
        </p:nvSpPr>
        <p:spPr>
          <a:xfrm>
            <a:off x="730775" y="995825"/>
            <a:ext cx="5984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940"/>
              <a:t>Clínica Escola da Fisioterapia</a:t>
            </a:r>
            <a:endParaRPr sz="1940"/>
          </a:p>
        </p:txBody>
      </p:sp>
      <p:pic>
        <p:nvPicPr>
          <p:cNvPr id="345" name="Google Shape;34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5300" y="1496650"/>
            <a:ext cx="4381294" cy="360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8"/>
          <p:cNvPicPr preferRelativeResize="0"/>
          <p:nvPr/>
        </p:nvPicPr>
        <p:blipFill rotWithShape="1">
          <a:blip r:embed="rId4">
            <a:alphaModFix/>
          </a:blip>
          <a:srcRect b="0" l="0" r="14537" t="0"/>
          <a:stretch/>
        </p:blipFill>
        <p:spPr>
          <a:xfrm>
            <a:off x="730775" y="1496662"/>
            <a:ext cx="3284150" cy="171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8"/>
          <p:cNvPicPr preferRelativeResize="0"/>
          <p:nvPr/>
        </p:nvPicPr>
        <p:blipFill rotWithShape="1">
          <a:blip r:embed="rId5">
            <a:alphaModFix/>
          </a:blip>
          <a:srcRect b="7278" l="0" r="0" t="0"/>
          <a:stretch/>
        </p:blipFill>
        <p:spPr>
          <a:xfrm>
            <a:off x="730775" y="3246174"/>
            <a:ext cx="3284150" cy="185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9"/>
          <p:cNvSpPr txBox="1"/>
          <p:nvPr>
            <p:ph type="title"/>
          </p:nvPr>
        </p:nvSpPr>
        <p:spPr>
          <a:xfrm>
            <a:off x="983350" y="1318650"/>
            <a:ext cx="2867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940"/>
              <a:t>Biomedicina</a:t>
            </a:r>
            <a:endParaRPr sz="1940"/>
          </a:p>
        </p:txBody>
      </p:sp>
      <p:pic>
        <p:nvPicPr>
          <p:cNvPr id="353" name="Google Shape;35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250" y="1939655"/>
            <a:ext cx="3759600" cy="285986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9"/>
          <p:cNvSpPr txBox="1"/>
          <p:nvPr>
            <p:ph type="title"/>
          </p:nvPr>
        </p:nvSpPr>
        <p:spPr>
          <a:xfrm>
            <a:off x="4851763" y="1318650"/>
            <a:ext cx="3759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55"/>
              <a:t>Central Analítica de Química</a:t>
            </a:r>
            <a:endParaRPr sz="2155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0825" y="1939650"/>
            <a:ext cx="4186275" cy="280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0"/>
          <p:cNvSpPr txBox="1"/>
          <p:nvPr>
            <p:ph type="title"/>
          </p:nvPr>
        </p:nvSpPr>
        <p:spPr>
          <a:xfrm>
            <a:off x="514825" y="1318650"/>
            <a:ext cx="3881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6022"/>
              <a:buNone/>
            </a:pPr>
            <a:r>
              <a:rPr lang="pt-BR" sz="2151"/>
              <a:t>Refeitório da Concha Acústica</a:t>
            </a:r>
            <a:endParaRPr sz="2151"/>
          </a:p>
        </p:txBody>
      </p:sp>
      <p:pic>
        <p:nvPicPr>
          <p:cNvPr id="361" name="Google Shape;36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250" y="1924850"/>
            <a:ext cx="3000262" cy="29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0"/>
          <p:cNvSpPr txBox="1"/>
          <p:nvPr>
            <p:ph type="title"/>
          </p:nvPr>
        </p:nvSpPr>
        <p:spPr>
          <a:xfrm>
            <a:off x="4905775" y="1318650"/>
            <a:ext cx="348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900"/>
              <a:t>Parque Aquático do IEFES</a:t>
            </a:r>
            <a:endParaRPr sz="1900"/>
          </a:p>
        </p:txBody>
      </p:sp>
      <p:pic>
        <p:nvPicPr>
          <p:cNvPr id="363" name="Google Shape;36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4750" y="1924850"/>
            <a:ext cx="3854452" cy="29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1"/>
          <p:cNvSpPr txBox="1"/>
          <p:nvPr>
            <p:ph type="title"/>
          </p:nvPr>
        </p:nvSpPr>
        <p:spPr>
          <a:xfrm>
            <a:off x="722025" y="1326050"/>
            <a:ext cx="315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940"/>
              <a:t>Coworking STI</a:t>
            </a:r>
            <a:endParaRPr sz="1940"/>
          </a:p>
        </p:txBody>
      </p:sp>
      <p:pic>
        <p:nvPicPr>
          <p:cNvPr id="369" name="Google Shape;36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50" y="1910050"/>
            <a:ext cx="3158830" cy="29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1"/>
          <p:cNvSpPr txBox="1"/>
          <p:nvPr>
            <p:ph type="title"/>
          </p:nvPr>
        </p:nvSpPr>
        <p:spPr>
          <a:xfrm>
            <a:off x="4991463" y="1326050"/>
            <a:ext cx="37065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940"/>
              <a:t>Clínica-Escola da Fisioterapia</a:t>
            </a:r>
            <a:endParaRPr sz="1940"/>
          </a:p>
        </p:txBody>
      </p:sp>
      <p:pic>
        <p:nvPicPr>
          <p:cNvPr id="371" name="Google Shape;37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1475" y="1969225"/>
            <a:ext cx="3497220" cy="29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idx="4294967295" type="title"/>
          </p:nvPr>
        </p:nvSpPr>
        <p:spPr>
          <a:xfrm>
            <a:off x="871700" y="2029175"/>
            <a:ext cx="3656100" cy="29850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/>
              <a:t>37</a:t>
            </a:r>
            <a:r>
              <a:rPr lang="pt-BR" sz="3600"/>
              <a:t> obras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/>
              <a:t>289 projetos</a:t>
            </a:r>
            <a:endParaRPr sz="3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/>
          </a:p>
        </p:txBody>
      </p:sp>
      <p:sp>
        <p:nvSpPr>
          <p:cNvPr id="109" name="Google Shape;109;p16"/>
          <p:cNvSpPr txBox="1"/>
          <p:nvPr/>
        </p:nvSpPr>
        <p:spPr>
          <a:xfrm>
            <a:off x="4385650" y="3133975"/>
            <a:ext cx="296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6"/>
          <p:cNvSpPr txBox="1"/>
          <p:nvPr>
            <p:ph idx="4294967295"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Resultados CPO - 2020 a 2022</a:t>
            </a:r>
            <a:endParaRPr sz="2500">
              <a:solidFill>
                <a:schemeClr val="lt1"/>
              </a:solidFill>
            </a:endParaRPr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00" y="2848800"/>
            <a:ext cx="817800" cy="709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980600"/>
            <a:ext cx="779530" cy="7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7125" y="931900"/>
            <a:ext cx="483575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2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1030"/>
              <a:buNone/>
            </a:pPr>
            <a:r>
              <a:rPr lang="pt-BR" sz="1940"/>
              <a:t>Centro de Desenvolvimento do Servidor</a:t>
            </a:r>
            <a:endParaRPr sz="1940"/>
          </a:p>
        </p:txBody>
      </p:sp>
      <p:pic>
        <p:nvPicPr>
          <p:cNvPr id="377" name="Google Shape;37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475" y="1930050"/>
            <a:ext cx="2067687" cy="29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7962" y="2079450"/>
            <a:ext cx="556260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169938"/>
            <a:ext cx="9144001" cy="684683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3"/>
          <p:cNvSpPr txBox="1"/>
          <p:nvPr>
            <p:ph type="title"/>
          </p:nvPr>
        </p:nvSpPr>
        <p:spPr>
          <a:xfrm>
            <a:off x="888125" y="3023775"/>
            <a:ext cx="7688400" cy="1518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Prefeituras</a:t>
            </a:r>
            <a:endParaRPr/>
          </a:p>
        </p:txBody>
      </p:sp>
      <p:sp>
        <p:nvSpPr>
          <p:cNvPr id="385" name="Google Shape;385;p53"/>
          <p:cNvSpPr txBox="1"/>
          <p:nvPr/>
        </p:nvSpPr>
        <p:spPr>
          <a:xfrm>
            <a:off x="852250" y="3787875"/>
            <a:ext cx="6724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Planejar, coordenar, orientar, fiscalizar, acompanhar e controlar as atividades de manutenção e conservação dos bens imóveis, mobiliário, instalações e equipamentos da Universidade.</a:t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" name="Google Shape;390;p54"/>
          <p:cNvGraphicFramePr/>
          <p:nvPr/>
        </p:nvGraphicFramePr>
        <p:xfrm>
          <a:off x="970100" y="15669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{118A9A42-1426-4C34-9418-FBCC4E8D38F1}</a:tableStyleId>
              </a:tblPr>
              <a:tblGrid>
                <a:gridCol w="1576625"/>
                <a:gridCol w="864750"/>
                <a:gridCol w="949850"/>
                <a:gridCol w="751750"/>
                <a:gridCol w="1010375"/>
                <a:gridCol w="824975"/>
                <a:gridCol w="1095950"/>
              </a:tblGrid>
              <a:tr h="953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1400" u="none" cap="none" strike="noStrike"/>
                        <a:t>Campus</a:t>
                      </a:r>
                      <a:endParaRPr b="1" sz="14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1400" u="none" cap="none" strike="noStrike"/>
                        <a:t>Ano</a:t>
                      </a:r>
                      <a:endParaRPr b="1"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1400" u="none" cap="none" strike="noStrike"/>
                        <a:t>2020</a:t>
                      </a:r>
                      <a:endParaRPr b="1" sz="14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1400" u="none" cap="none" strike="noStrike"/>
                        <a:t>Média mensal 2020</a:t>
                      </a:r>
                      <a:endParaRPr b="1" sz="14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1400" u="none" cap="none" strike="noStrike"/>
                        <a:t>Ano</a:t>
                      </a:r>
                      <a:endParaRPr b="1"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1400" u="none" cap="none" strike="noStrike"/>
                        <a:t>2021  </a:t>
                      </a:r>
                      <a:r>
                        <a:rPr b="1" lang="pt-BR" sz="800" u="none" cap="none" strike="noStrike"/>
                        <a:t>(2 meses sem contrato)</a:t>
                      </a:r>
                      <a:endParaRPr b="1" sz="8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1400" u="none" cap="none" strike="noStrike"/>
                        <a:t>Média mensal 2021</a:t>
                      </a:r>
                      <a:endParaRPr b="1" sz="14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/>
                        <a:t>Ano 2022 </a:t>
                      </a:r>
                      <a:r>
                        <a:rPr b="1" lang="pt-BR" sz="800"/>
                        <a:t>(jan/22 a nov/22)</a:t>
                      </a:r>
                      <a:endParaRPr b="1" sz="8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pt-BR" sz="1400" u="none" cap="none" strike="noStrike"/>
                        <a:t>Média mensal 2022</a:t>
                      </a:r>
                      <a:endParaRPr b="1" sz="14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6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500" u="none" cap="none" strike="noStrike"/>
                        <a:t>Pici</a:t>
                      </a:r>
                      <a:endParaRPr sz="1500" u="none" cap="none" strike="noStrike"/>
                    </a:p>
                  </a:txBody>
                  <a:tcPr marT="18000" marB="18000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cap="none" strike="noStrike"/>
                        <a:t>2387</a:t>
                      </a:r>
                      <a:endParaRPr sz="17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cap="none" strike="noStrike"/>
                        <a:t>198</a:t>
                      </a:r>
                      <a:endParaRPr sz="17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cap="none" strike="noStrike"/>
                        <a:t>1243</a:t>
                      </a:r>
                      <a:endParaRPr sz="17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cap="none" strike="noStrike"/>
                        <a:t>124</a:t>
                      </a:r>
                      <a:endParaRPr sz="17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/>
                        <a:t>3279</a:t>
                      </a:r>
                      <a:endParaRPr sz="17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/>
                        <a:t>298</a:t>
                      </a:r>
                      <a:endParaRPr sz="17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6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500" u="none" cap="none" strike="noStrike"/>
                        <a:t>Benfica</a:t>
                      </a:r>
                      <a:endParaRPr sz="1500" u="none" cap="none" strike="noStrike"/>
                    </a:p>
                  </a:txBody>
                  <a:tcPr marT="18000" marB="18000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cap="none" strike="noStrike"/>
                        <a:t>1146</a:t>
                      </a:r>
                      <a:endParaRPr sz="17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cap="none" strike="noStrike"/>
                        <a:t>95</a:t>
                      </a:r>
                      <a:endParaRPr sz="17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cap="none" strike="noStrike"/>
                        <a:t>1061</a:t>
                      </a:r>
                      <a:endParaRPr sz="17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cap="none" strike="noStrike"/>
                        <a:t>106</a:t>
                      </a:r>
                      <a:endParaRPr sz="17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/>
                        <a:t>3359</a:t>
                      </a:r>
                      <a:endParaRPr sz="17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/>
                        <a:t>305</a:t>
                      </a:r>
                      <a:endParaRPr sz="17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6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500" u="none" cap="none" strike="noStrike"/>
                        <a:t>Porangabuçu</a:t>
                      </a:r>
                      <a:endParaRPr sz="1500" u="none" cap="none" strike="noStrike"/>
                    </a:p>
                  </a:txBody>
                  <a:tcPr marT="18000" marB="18000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cap="none" strike="noStrike"/>
                        <a:t>1248</a:t>
                      </a:r>
                      <a:endParaRPr sz="17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cap="none" strike="noStrike"/>
                        <a:t>104</a:t>
                      </a:r>
                      <a:endParaRPr sz="17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cap="none" strike="noStrike"/>
                        <a:t>982</a:t>
                      </a:r>
                      <a:endParaRPr sz="17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cap="none" strike="noStrike"/>
                        <a:t>98</a:t>
                      </a:r>
                      <a:endParaRPr sz="17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/>
                        <a:t>1771</a:t>
                      </a:r>
                      <a:endParaRPr sz="17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/>
                        <a:t>161</a:t>
                      </a:r>
                      <a:endParaRPr sz="17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6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pt-BR" sz="1500" u="none" cap="none" strike="noStrike"/>
                        <a:t>Sobral</a:t>
                      </a:r>
                      <a:endParaRPr sz="1500" u="none" cap="none" strike="noStrike"/>
                    </a:p>
                  </a:txBody>
                  <a:tcPr marT="18000" marB="18000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cap="none" strike="noStrike"/>
                        <a:t>527</a:t>
                      </a:r>
                      <a:endParaRPr sz="17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cap="none" strike="noStrike"/>
                        <a:t>43</a:t>
                      </a:r>
                      <a:endParaRPr sz="17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cap="none" strike="noStrike"/>
                        <a:t>1472</a:t>
                      </a:r>
                      <a:endParaRPr sz="17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u="none" cap="none" strike="noStrike"/>
                        <a:t>147</a:t>
                      </a:r>
                      <a:endParaRPr sz="1700" u="none" cap="none" strike="noStrike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/>
                        <a:t>1415</a:t>
                      </a:r>
                      <a:endParaRPr sz="17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700"/>
                        <a:t>128</a:t>
                      </a:r>
                      <a:endParaRPr sz="1700"/>
                    </a:p>
                  </a:txBody>
                  <a:tcPr marT="18000" marB="18000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91" name="Google Shape;391;p54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54"/>
          <p:cNvSpPr txBox="1"/>
          <p:nvPr>
            <p:ph idx="4294967295"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Ordens de Serviços Atendidas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CRISTINA\Documents\UFC\PDI 2018_2022\2º TRIMESTRE 2021\WhatsApp Image 2021-06-23 at 14.29.42 (3).jpeg" id="397" name="Google Shape;397;p55"/>
          <p:cNvPicPr preferRelativeResize="0"/>
          <p:nvPr/>
        </p:nvPicPr>
        <p:blipFill rotWithShape="1">
          <a:blip r:embed="rId3">
            <a:alphaModFix/>
          </a:blip>
          <a:srcRect b="11371" l="0" r="0" t="0"/>
          <a:stretch/>
        </p:blipFill>
        <p:spPr>
          <a:xfrm>
            <a:off x="4410988" y="625908"/>
            <a:ext cx="2474674" cy="3891691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5"/>
          <p:cNvSpPr txBox="1"/>
          <p:nvPr>
            <p:ph idx="2" type="body"/>
          </p:nvPr>
        </p:nvSpPr>
        <p:spPr>
          <a:xfrm>
            <a:off x="987275" y="3235250"/>
            <a:ext cx="33744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2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●"/>
            </a:pPr>
            <a:r>
              <a:rPr lang="pt-BR" sz="1400">
                <a:solidFill>
                  <a:srgbClr val="888888"/>
                </a:solidFill>
              </a:rPr>
              <a:t>Reservatórios </a:t>
            </a:r>
            <a:r>
              <a:rPr lang="pt-BR" sz="1400">
                <a:solidFill>
                  <a:srgbClr val="888888"/>
                </a:solidFill>
              </a:rPr>
              <a:t>de 1000l, 500l e 250l </a:t>
            </a:r>
            <a:endParaRPr sz="1400">
              <a:solidFill>
                <a:srgbClr val="888888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Char char="●"/>
            </a:pPr>
            <a:r>
              <a:rPr lang="pt-BR" sz="1400">
                <a:solidFill>
                  <a:srgbClr val="888888"/>
                </a:solidFill>
              </a:rPr>
              <a:t>V</a:t>
            </a:r>
            <a:r>
              <a:rPr lang="pt-BR" sz="1400">
                <a:solidFill>
                  <a:srgbClr val="888888"/>
                </a:solidFill>
              </a:rPr>
              <a:t>olume captado utilizado para irrigação de jardins</a:t>
            </a:r>
            <a:endParaRPr sz="1500">
              <a:solidFill>
                <a:srgbClr val="888888"/>
              </a:solidFill>
            </a:endParaRPr>
          </a:p>
        </p:txBody>
      </p:sp>
      <p:sp>
        <p:nvSpPr>
          <p:cNvPr id="399" name="Google Shape;399;p55"/>
          <p:cNvSpPr txBox="1"/>
          <p:nvPr>
            <p:ph type="title"/>
          </p:nvPr>
        </p:nvSpPr>
        <p:spPr>
          <a:xfrm>
            <a:off x="730000" y="1318650"/>
            <a:ext cx="34836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599"/>
              <a:buNone/>
            </a:pPr>
            <a:r>
              <a:rPr lang="pt-BR" sz="1678"/>
              <a:t>Instalação de reservatórios para aproveitamento de águas residuais de split</a:t>
            </a:r>
            <a:r>
              <a:rPr lang="pt-BR" sz="1678"/>
              <a:t>s instalados no Campus do Porangabuçu</a:t>
            </a:r>
            <a:endParaRPr sz="2440"/>
          </a:p>
        </p:txBody>
      </p:sp>
      <p:pic>
        <p:nvPicPr>
          <p:cNvPr descr="C:\Users\CRISTINA\Downloads\WhatsApp Image 2021-06-23 at 15.19.09.jpeg" id="400" name="Google Shape;400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4975" y="1222923"/>
            <a:ext cx="2145700" cy="3811677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55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55"/>
          <p:cNvSpPr txBox="1"/>
          <p:nvPr>
            <p:ph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Campus do Porangabuçu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6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2600"/>
              <a:buNone/>
            </a:pPr>
            <a:r>
              <a:rPr lang="pt-BR" sz="1754"/>
              <a:t>Iluminação dos prédios para eventos em destaque</a:t>
            </a:r>
            <a:endParaRPr/>
          </a:p>
        </p:txBody>
      </p:sp>
      <p:sp>
        <p:nvSpPr>
          <p:cNvPr id="408" name="Google Shape;408;p56"/>
          <p:cNvSpPr txBox="1"/>
          <p:nvPr>
            <p:ph idx="2" type="body"/>
          </p:nvPr>
        </p:nvSpPr>
        <p:spPr>
          <a:xfrm>
            <a:off x="783850" y="3152850"/>
            <a:ext cx="33744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300"/>
              <a:buNone/>
            </a:pPr>
            <a:r>
              <a:rPr lang="pt-BR" sz="1200">
                <a:solidFill>
                  <a:srgbClr val="888888"/>
                </a:solidFill>
              </a:rPr>
              <a:t>Ex: setembro amarelo; outubro rosa; novembro azul.</a:t>
            </a:r>
            <a:endParaRPr>
              <a:solidFill>
                <a:srgbClr val="888888"/>
              </a:solidFill>
            </a:endParaRPr>
          </a:p>
        </p:txBody>
      </p:sp>
      <p:pic>
        <p:nvPicPr>
          <p:cNvPr id="409" name="Google Shape;409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1375" y="2916900"/>
            <a:ext cx="3849075" cy="21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91375" y="684851"/>
            <a:ext cx="3849078" cy="21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6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56"/>
          <p:cNvSpPr txBox="1"/>
          <p:nvPr>
            <p:ph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Campus do Porangabuçu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7"/>
          <p:cNvSpPr txBox="1"/>
          <p:nvPr>
            <p:ph type="title"/>
          </p:nvPr>
        </p:nvSpPr>
        <p:spPr>
          <a:xfrm>
            <a:off x="730000" y="1318650"/>
            <a:ext cx="3631500" cy="21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2340"/>
              <a:buNone/>
            </a:pPr>
            <a:r>
              <a:rPr lang="pt-BR" sz="1678"/>
              <a:t>Melhor aproveitamento do poço profundo do Centro de Humanidades 1 para irrigação dos jardins das áreas de convivência</a:t>
            </a:r>
            <a:endParaRPr sz="2440"/>
          </a:p>
        </p:txBody>
      </p:sp>
      <p:pic>
        <p:nvPicPr>
          <p:cNvPr id="418" name="Google Shape;41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1025" y="2840675"/>
            <a:ext cx="3939400" cy="21001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9" name="Google Shape;41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1025" y="735725"/>
            <a:ext cx="3939400" cy="19832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0" name="Google Shape;420;p57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57"/>
          <p:cNvSpPr txBox="1"/>
          <p:nvPr>
            <p:ph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Campus do Benfica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8"/>
          <p:cNvSpPr txBox="1"/>
          <p:nvPr>
            <p:ph type="title"/>
          </p:nvPr>
        </p:nvSpPr>
        <p:spPr>
          <a:xfrm>
            <a:off x="730000" y="1318650"/>
            <a:ext cx="3631500" cy="21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40"/>
              <a:buNone/>
            </a:pPr>
            <a:r>
              <a:rPr lang="pt-BR" sz="1678"/>
              <a:t>Aquisição de compressor, mangueira e bombas submersas para limpeza e reativação de poços profundos</a:t>
            </a:r>
            <a:endParaRPr sz="1678"/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340"/>
              <a:buNone/>
            </a:pPr>
            <a:r>
              <a:t/>
            </a:r>
            <a:endParaRPr sz="1778"/>
          </a:p>
        </p:txBody>
      </p:sp>
      <p:pic>
        <p:nvPicPr>
          <p:cNvPr id="427" name="Google Shape;42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7250" y="668525"/>
            <a:ext cx="2885575" cy="162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2150" y="2365950"/>
            <a:ext cx="1734300" cy="273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7625" y="2365943"/>
            <a:ext cx="1734300" cy="2730281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58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58"/>
          <p:cNvSpPr txBox="1"/>
          <p:nvPr>
            <p:ph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Campus do Pici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9"/>
          <p:cNvSpPr txBox="1"/>
          <p:nvPr>
            <p:ph type="title"/>
          </p:nvPr>
        </p:nvSpPr>
        <p:spPr>
          <a:xfrm>
            <a:off x="662125" y="1369200"/>
            <a:ext cx="3631500" cy="21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40"/>
              <a:buNone/>
            </a:pPr>
            <a:r>
              <a:rPr lang="pt-BR" sz="1778"/>
              <a:t>Recomposição do asfalto do Campus do Pici</a:t>
            </a:r>
            <a:endParaRPr sz="1778"/>
          </a:p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340"/>
              <a:buNone/>
            </a:pPr>
            <a:r>
              <a:t/>
            </a:r>
            <a:endParaRPr sz="1778"/>
          </a:p>
        </p:txBody>
      </p:sp>
      <p:pic>
        <p:nvPicPr>
          <p:cNvPr id="437" name="Google Shape;43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5500" y="777075"/>
            <a:ext cx="3713149" cy="2055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2339" y="2942142"/>
            <a:ext cx="3699479" cy="2047707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9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59"/>
          <p:cNvSpPr txBox="1"/>
          <p:nvPr>
            <p:ph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Campus do Pici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169938"/>
            <a:ext cx="9144001" cy="6846839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0"/>
          <p:cNvSpPr txBox="1"/>
          <p:nvPr>
            <p:ph type="title"/>
          </p:nvPr>
        </p:nvSpPr>
        <p:spPr>
          <a:xfrm>
            <a:off x="805650" y="2770250"/>
            <a:ext cx="8385300" cy="1518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/>
              <a:t>Prefeitura Especial de </a:t>
            </a:r>
            <a:endParaRPr sz="3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/>
              <a:t>Gestão Ambiental</a:t>
            </a:r>
            <a:endParaRPr sz="3500"/>
          </a:p>
        </p:txBody>
      </p:sp>
      <p:sp>
        <p:nvSpPr>
          <p:cNvPr id="447" name="Google Shape;447;p60"/>
          <p:cNvSpPr txBox="1"/>
          <p:nvPr/>
        </p:nvSpPr>
        <p:spPr>
          <a:xfrm>
            <a:off x="852250" y="4016475"/>
            <a:ext cx="78027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Composta por uma equipe interdisciplinar, com as seguintes atribuições: </a:t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Gestão de Biodiversidade; Educação Socioambiental; Gerenciamento de Resíduos Comuns e Recicláveis; Gestão de Materiais Perigosos; Controle de Pragas Urbanas.</a:t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1"/>
          <p:cNvSpPr txBox="1"/>
          <p:nvPr>
            <p:ph idx="1" type="subTitle"/>
          </p:nvPr>
        </p:nvSpPr>
        <p:spPr>
          <a:xfrm>
            <a:off x="577600" y="2467875"/>
            <a:ext cx="3836700" cy="13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Política de Arborização </a:t>
            </a:r>
            <a:endParaRPr sz="1500"/>
          </a:p>
          <a:p>
            <a:pPr indent="-3238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Plano de Manejo da Flora</a:t>
            </a:r>
            <a:endParaRPr sz="1500"/>
          </a:p>
          <a:p>
            <a:pPr indent="-3238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Campus Inteligente</a:t>
            </a:r>
            <a:endParaRPr sz="1500"/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pt-BR" sz="1500"/>
              <a:t>Manejo mecanizado da Arborização</a:t>
            </a:r>
            <a:r>
              <a:rPr lang="pt-BR"/>
              <a:t> </a:t>
            </a:r>
            <a:endParaRPr/>
          </a:p>
        </p:txBody>
      </p:sp>
      <p:sp>
        <p:nvSpPr>
          <p:cNvPr id="453" name="Google Shape;453;p6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pt-BR" sz="2300"/>
              <a:t>Gestão da Biodiversidade</a:t>
            </a:r>
            <a:endParaRPr sz="2300"/>
          </a:p>
        </p:txBody>
      </p:sp>
      <p:pic>
        <p:nvPicPr>
          <p:cNvPr id="454" name="Google Shape;45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9350" y="593450"/>
            <a:ext cx="1742259" cy="236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9051" y="687291"/>
            <a:ext cx="2238720" cy="190657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1"/>
          <p:cNvSpPr txBox="1"/>
          <p:nvPr/>
        </p:nvSpPr>
        <p:spPr>
          <a:xfrm>
            <a:off x="6651610" y="2531983"/>
            <a:ext cx="2303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latin typeface="Lato"/>
                <a:ea typeface="Lato"/>
                <a:cs typeface="Lato"/>
                <a:sym typeface="Lato"/>
              </a:rPr>
              <a:t>Avaliação/Georreferenciamento da Arborização</a:t>
            </a:r>
            <a:endParaRPr b="1" sz="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7" name="Google Shape;457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0025" y="2886365"/>
            <a:ext cx="1591047" cy="218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2556" y="2898101"/>
            <a:ext cx="1151815" cy="1959356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61"/>
          <p:cNvSpPr txBox="1"/>
          <p:nvPr/>
        </p:nvSpPr>
        <p:spPr>
          <a:xfrm>
            <a:off x="5642808" y="4708659"/>
            <a:ext cx="1055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latin typeface="Lato"/>
                <a:ea typeface="Lato"/>
                <a:cs typeface="Lato"/>
                <a:sym typeface="Lato"/>
              </a:rPr>
              <a:t>Aplicativo</a:t>
            </a:r>
            <a:endParaRPr b="1"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latin typeface="Lato"/>
                <a:ea typeface="Lato"/>
                <a:cs typeface="Lato"/>
                <a:sym typeface="Lato"/>
              </a:rPr>
              <a:t>Gestão Ambiental</a:t>
            </a:r>
            <a:endParaRPr b="1" sz="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60" name="Google Shape;460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54884" y="2897635"/>
            <a:ext cx="1151817" cy="1960286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61"/>
          <p:cNvSpPr txBox="1"/>
          <p:nvPr/>
        </p:nvSpPr>
        <p:spPr>
          <a:xfrm>
            <a:off x="6607185" y="4818169"/>
            <a:ext cx="2303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800">
                <a:latin typeface="Lato"/>
                <a:ea typeface="Lato"/>
                <a:cs typeface="Lato"/>
                <a:sym typeface="Lato"/>
              </a:rPr>
              <a:t>Manejo </a:t>
            </a:r>
            <a:r>
              <a:rPr b="1" lang="pt-BR" sz="800">
                <a:latin typeface="Lato"/>
                <a:ea typeface="Lato"/>
                <a:cs typeface="Lato"/>
                <a:sym typeface="Lato"/>
              </a:rPr>
              <a:t>da Arborização</a:t>
            </a:r>
            <a:endParaRPr b="1"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2" name="Google Shape;462;p61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61"/>
          <p:cNvSpPr txBox="1"/>
          <p:nvPr>
            <p:ph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PEGA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7"/>
          <p:cNvPicPr preferRelativeResize="0"/>
          <p:nvPr/>
        </p:nvPicPr>
        <p:blipFill rotWithShape="1">
          <a:blip r:embed="rId3">
            <a:alphaModFix/>
          </a:blip>
          <a:srcRect b="0" l="8231" r="0" t="0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pt-BR" sz="2300"/>
              <a:t>Gestão de Resíduos Perigosos</a:t>
            </a:r>
            <a:endParaRPr sz="2300"/>
          </a:p>
        </p:txBody>
      </p:sp>
      <p:pic>
        <p:nvPicPr>
          <p:cNvPr id="469" name="Google Shape;469;p62"/>
          <p:cNvPicPr preferRelativeResize="0"/>
          <p:nvPr/>
        </p:nvPicPr>
        <p:blipFill rotWithShape="1">
          <a:blip r:embed="rId3">
            <a:alphaModFix/>
          </a:blip>
          <a:srcRect b="15544" l="0" r="0" t="18111"/>
          <a:stretch/>
        </p:blipFill>
        <p:spPr>
          <a:xfrm>
            <a:off x="6624096" y="643875"/>
            <a:ext cx="2368059" cy="205452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9410"/>
              </a:schemeClr>
            </a:outerShdw>
          </a:effectLst>
        </p:spPr>
      </p:pic>
      <p:pic>
        <p:nvPicPr>
          <p:cNvPr id="470" name="Google Shape;470;p62"/>
          <p:cNvPicPr preferRelativeResize="0"/>
          <p:nvPr/>
        </p:nvPicPr>
        <p:blipFill rotWithShape="1">
          <a:blip r:embed="rId4">
            <a:alphaModFix/>
          </a:blip>
          <a:srcRect b="0" l="19349" r="22140" t="0"/>
          <a:stretch/>
        </p:blipFill>
        <p:spPr>
          <a:xfrm>
            <a:off x="6630391" y="2764821"/>
            <a:ext cx="2368059" cy="222930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9410"/>
              </a:schemeClr>
            </a:outerShdw>
          </a:effectLst>
        </p:spPr>
      </p:pic>
      <p:pic>
        <p:nvPicPr>
          <p:cNvPr id="471" name="Google Shape;471;p62"/>
          <p:cNvPicPr preferRelativeResize="0"/>
          <p:nvPr/>
        </p:nvPicPr>
        <p:blipFill rotWithShape="1">
          <a:blip r:embed="rId5">
            <a:alphaModFix/>
          </a:blip>
          <a:srcRect b="608" l="0" r="0" t="17215"/>
          <a:stretch/>
        </p:blipFill>
        <p:spPr>
          <a:xfrm>
            <a:off x="4769825" y="1309442"/>
            <a:ext cx="1813019" cy="259834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9410"/>
              </a:schemeClr>
            </a:outerShdw>
          </a:effectLst>
        </p:spPr>
      </p:pic>
      <p:sp>
        <p:nvSpPr>
          <p:cNvPr id="472" name="Google Shape;472;p62"/>
          <p:cNvSpPr txBox="1"/>
          <p:nvPr>
            <p:ph idx="1" type="subTitle"/>
          </p:nvPr>
        </p:nvSpPr>
        <p:spPr>
          <a:xfrm>
            <a:off x="730000" y="2315475"/>
            <a:ext cx="3836700" cy="24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Coleta de resíduos perigosos </a:t>
            </a:r>
            <a:endParaRPr sz="1400"/>
          </a:p>
          <a:p>
            <a:pPr indent="-3175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Primeira coleta de lâmpadas da história da UFC: 10.000 unidades</a:t>
            </a:r>
            <a:endParaRPr sz="1400"/>
          </a:p>
          <a:p>
            <a:pPr indent="-3175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Controle de Compras de Reagentes Controlados</a:t>
            </a:r>
            <a:endParaRPr sz="1400"/>
          </a:p>
          <a:p>
            <a:pPr indent="-3175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Consultoria Laboratorial </a:t>
            </a:r>
            <a:endParaRPr sz="1400"/>
          </a:p>
          <a:p>
            <a:pPr indent="-3175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Solicitação de coleta de resíduos perigosos por meio do SI3</a:t>
            </a:r>
            <a:endParaRPr sz="1400"/>
          </a:p>
        </p:txBody>
      </p:sp>
      <p:sp>
        <p:nvSpPr>
          <p:cNvPr id="473" name="Google Shape;473;p62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62"/>
          <p:cNvSpPr txBox="1"/>
          <p:nvPr>
            <p:ph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PEGA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pt-BR" sz="2300"/>
              <a:t>Gestão de Resíduos Perigosos</a:t>
            </a:r>
            <a:endParaRPr sz="2300"/>
          </a:p>
        </p:txBody>
      </p:sp>
      <p:sp>
        <p:nvSpPr>
          <p:cNvPr id="480" name="Google Shape;480;p63"/>
          <p:cNvSpPr txBox="1"/>
          <p:nvPr>
            <p:ph idx="2" type="body"/>
          </p:nvPr>
        </p:nvSpPr>
        <p:spPr>
          <a:xfrm>
            <a:off x="769450" y="25299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pt-BR" sz="1400"/>
              <a:t>BRUL - Banco de Reagentes e Utensílios Laboratoriais 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Economia com coleta: R$ 9.563,91 (2010 a 2020)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Economia com Compra de Materiais: R$ 261.483,44  (2016 a 2020) </a:t>
            </a:r>
            <a:endParaRPr sz="1400"/>
          </a:p>
        </p:txBody>
      </p:sp>
      <p:pic>
        <p:nvPicPr>
          <p:cNvPr id="481" name="Google Shape;48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5150" y="2361500"/>
            <a:ext cx="3374400" cy="26696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49410"/>
              </a:schemeClr>
            </a:outerShdw>
          </a:effectLst>
        </p:spPr>
      </p:pic>
      <p:sp>
        <p:nvSpPr>
          <p:cNvPr id="482" name="Google Shape;482;p63"/>
          <p:cNvSpPr txBox="1"/>
          <p:nvPr/>
        </p:nvSpPr>
        <p:spPr>
          <a:xfrm>
            <a:off x="4800600" y="629275"/>
            <a:ext cx="3943500" cy="17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pt-BR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BRUL - </a:t>
            </a:r>
            <a:r>
              <a:rPr b="0" i="0" lang="pt-BR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é uma importante iniciativa que possibilita a troca de reagentes entre universidades.</a:t>
            </a:r>
            <a:endParaRPr b="0" i="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80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Inclusive: o artigo em destaque foi publicado em </a:t>
            </a:r>
            <a:r>
              <a:rPr b="1" i="0" lang="pt-BR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revista A1</a:t>
            </a:r>
            <a:r>
              <a:rPr b="0" i="0" lang="pt-BR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com o apoio do BRUL</a:t>
            </a:r>
            <a:endParaRPr b="0" i="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3" name="Google Shape;483;p63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63"/>
          <p:cNvSpPr txBox="1"/>
          <p:nvPr>
            <p:ph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PEGA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4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pt-BR" sz="2300"/>
              <a:t>Gerenciamento de Resíduos </a:t>
            </a:r>
            <a:endParaRPr sz="2300"/>
          </a:p>
        </p:txBody>
      </p:sp>
      <p:sp>
        <p:nvSpPr>
          <p:cNvPr id="490" name="Google Shape;490;p64"/>
          <p:cNvSpPr txBox="1"/>
          <p:nvPr>
            <p:ph idx="2" type="body"/>
          </p:nvPr>
        </p:nvSpPr>
        <p:spPr>
          <a:xfrm>
            <a:off x="777500" y="2209100"/>
            <a:ext cx="34872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pt-BR"/>
              <a:t>Coleta Seletiva Solidária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pt-BR">
                <a:solidFill>
                  <a:schemeClr val="hlink"/>
                </a:solidFill>
                <a:uFill>
                  <a:noFill/>
                </a:uFill>
                <a:hlinkClick r:id="rId3"/>
              </a:rPr>
              <a:t>Planos de Gerenciamento de Resíduos Sólidos (PGRS)</a:t>
            </a:r>
            <a:r>
              <a:rPr lang="pt-BR"/>
              <a:t> dos campi de Crateús, Benfica e Fortaleza . 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pt-BR"/>
              <a:t>PGS vegetal e Plano de Gerenciamento de Resíduos de Serviço de Saúde (PGRSS)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pt-BR"/>
              <a:t>I Workshop de Gerenciamento de Resíduos de Laboratório de Ensino e Pesquisa, em nov/2021</a:t>
            </a:r>
            <a:endParaRPr/>
          </a:p>
        </p:txBody>
      </p:sp>
      <p:pic>
        <p:nvPicPr>
          <p:cNvPr id="491" name="Google Shape;491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90650" y="636475"/>
            <a:ext cx="1958488" cy="244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40224" y="636475"/>
            <a:ext cx="1896447" cy="244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90651" y="3125184"/>
            <a:ext cx="3997624" cy="1953365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64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64"/>
          <p:cNvSpPr txBox="1"/>
          <p:nvPr>
            <p:ph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PEGA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5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pt-BR"/>
              <a:t>Educação Socioambiental</a:t>
            </a:r>
            <a:endParaRPr/>
          </a:p>
        </p:txBody>
      </p:sp>
      <p:sp>
        <p:nvSpPr>
          <p:cNvPr id="501" name="Google Shape;501;p65"/>
          <p:cNvSpPr txBox="1"/>
          <p:nvPr>
            <p:ph idx="1" type="subTitle"/>
          </p:nvPr>
        </p:nvSpPr>
        <p:spPr>
          <a:xfrm>
            <a:off x="576450" y="2304000"/>
            <a:ext cx="3806400" cy="27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81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Gestão de animais abandonados em parceria com grupos de voluntários</a:t>
            </a:r>
            <a:endParaRPr sz="1500"/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Jogos educativos de tabuleiro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Semana do Meio Ambiente em set/2021 e em nov/2022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Educação na rede mundial: Lives, Instagram, </a:t>
            </a:r>
            <a:r>
              <a:rPr lang="pt-BR" sz="1500"/>
              <a:t>Website, </a:t>
            </a:r>
            <a:r>
              <a:rPr lang="pt-BR" sz="1500"/>
              <a:t> e Facebook da PEGA</a:t>
            </a:r>
            <a:endParaRPr sz="1500"/>
          </a:p>
        </p:txBody>
      </p:sp>
      <p:pic>
        <p:nvPicPr>
          <p:cNvPr id="502" name="Google Shape;502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4279" y="669650"/>
            <a:ext cx="2197996" cy="272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4279" y="3470283"/>
            <a:ext cx="2197996" cy="1600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6517" y="3470283"/>
            <a:ext cx="2644794" cy="1600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2250" y="669650"/>
            <a:ext cx="2168009" cy="2727996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65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65"/>
          <p:cNvSpPr txBox="1"/>
          <p:nvPr>
            <p:ph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PEGA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169938"/>
            <a:ext cx="9144001" cy="6846839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66"/>
          <p:cNvSpPr txBox="1"/>
          <p:nvPr>
            <p:ph type="title"/>
          </p:nvPr>
        </p:nvSpPr>
        <p:spPr>
          <a:xfrm>
            <a:off x="881850" y="2770250"/>
            <a:ext cx="7688400" cy="1518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/>
              <a:t>Departamento de </a:t>
            </a:r>
            <a:endParaRPr sz="3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/>
              <a:t>Atividades Gerais</a:t>
            </a:r>
            <a:endParaRPr sz="3500"/>
          </a:p>
        </p:txBody>
      </p:sp>
      <p:sp>
        <p:nvSpPr>
          <p:cNvPr id="514" name="Google Shape;514;p66"/>
          <p:cNvSpPr txBox="1"/>
          <p:nvPr/>
        </p:nvSpPr>
        <p:spPr>
          <a:xfrm>
            <a:off x="852250" y="4016475"/>
            <a:ext cx="7802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Planejar, coordenar, orientar, fiscalizar, acompanhar e controlar as atividades de transporte, vigilância, segurança, zeladoria e serviços urbanos da Universidade.</a:t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7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67"/>
          <p:cNvSpPr txBox="1"/>
          <p:nvPr>
            <p:ph idx="4294967295"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DAG</a:t>
            </a:r>
            <a:endParaRPr sz="2500">
              <a:solidFill>
                <a:schemeClr val="lt1"/>
              </a:solidFill>
            </a:endParaRPr>
          </a:p>
        </p:txBody>
      </p:sp>
      <p:sp>
        <p:nvSpPr>
          <p:cNvPr id="521" name="Google Shape;521;p67"/>
          <p:cNvSpPr txBox="1"/>
          <p:nvPr/>
        </p:nvSpPr>
        <p:spPr>
          <a:xfrm>
            <a:off x="308725" y="913650"/>
            <a:ext cx="8431500" cy="3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latin typeface="Raleway"/>
                <a:ea typeface="Raleway"/>
                <a:cs typeface="Raleway"/>
                <a:sym typeface="Raleway"/>
              </a:rPr>
              <a:t>SEGURANÇA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Início da implementação do sistema de videomonitoramento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latin typeface="Raleway"/>
                <a:ea typeface="Raleway"/>
                <a:cs typeface="Raleway"/>
                <a:sym typeface="Raleway"/>
              </a:rPr>
              <a:t>LIMPEZA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Aumento de eficiência no contrato de Limpeza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Novo contrato com custo de 1,9 milhão abaixo do contrato anterior, com aumento da área atendida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Aumento significativo no quantitativo de materiais de limpeza por metro quadrado em relação ao contrato anterior.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latin typeface="Raleway"/>
                <a:ea typeface="Raleway"/>
                <a:cs typeface="Raleway"/>
                <a:sym typeface="Raleway"/>
              </a:rPr>
              <a:t>TRANSPORTE</a:t>
            </a:r>
            <a:endParaRPr b="1"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Gestão de frota com 62 veículos: 1500 viagens em 2022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Táxigov: 454 atendimentos em 2022  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300">
                <a:latin typeface="Raleway"/>
                <a:ea typeface="Raleway"/>
                <a:cs typeface="Raleway"/>
                <a:sym typeface="Raleway"/>
              </a:rPr>
              <a:t>TELEFONIA</a:t>
            </a:r>
            <a:endParaRPr b="1" sz="1300">
              <a:latin typeface="Raleway"/>
              <a:ea typeface="Raleway"/>
              <a:cs typeface="Raleway"/>
              <a:sym typeface="Raleway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-"/>
            </a:pPr>
            <a:r>
              <a:rPr lang="pt-BR" sz="1300">
                <a:latin typeface="Raleway"/>
                <a:ea typeface="Raleway"/>
                <a:cs typeface="Raleway"/>
                <a:sym typeface="Raleway"/>
              </a:rPr>
              <a:t>3150 ramais telefônicos para toda a UFC</a:t>
            </a:r>
            <a:endParaRPr sz="13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8"/>
          <p:cNvSpPr txBox="1"/>
          <p:nvPr>
            <p:ph type="title"/>
          </p:nvPr>
        </p:nvSpPr>
        <p:spPr>
          <a:xfrm>
            <a:off x="730000" y="1318650"/>
            <a:ext cx="36513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pt-BR" sz="2400"/>
              <a:t>Intercampi por km rodado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sz="1954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68"/>
          <p:cNvSpPr txBox="1"/>
          <p:nvPr>
            <p:ph idx="1" type="subTitle"/>
          </p:nvPr>
        </p:nvSpPr>
        <p:spPr>
          <a:xfrm>
            <a:off x="687950" y="2571750"/>
            <a:ext cx="3876900" cy="23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/>
              <a:t>Benefícios: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●"/>
            </a:pPr>
            <a:r>
              <a:rPr lang="pt-BR"/>
              <a:t>Economicidade;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●"/>
            </a:pPr>
            <a:r>
              <a:rPr lang="pt-BR"/>
              <a:t>Melhoria da qualidade da prestação de serviço com a continuidade das rotas sem interrupções;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●"/>
            </a:pPr>
            <a:r>
              <a:rPr lang="pt-BR"/>
              <a:t>Monitoramento  via GPS nos ônibus</a:t>
            </a:r>
            <a:endParaRPr sz="1120"/>
          </a:p>
        </p:txBody>
      </p:sp>
      <p:sp>
        <p:nvSpPr>
          <p:cNvPr id="528" name="Google Shape;528;p68"/>
          <p:cNvSpPr txBox="1"/>
          <p:nvPr/>
        </p:nvSpPr>
        <p:spPr>
          <a:xfrm>
            <a:off x="765550" y="925850"/>
            <a:ext cx="21657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9" name="Google Shape;52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4050" y="1521248"/>
            <a:ext cx="3876950" cy="272677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68"/>
          <p:cNvSpPr txBox="1"/>
          <p:nvPr/>
        </p:nvSpPr>
        <p:spPr>
          <a:xfrm>
            <a:off x="5862300" y="4248025"/>
            <a:ext cx="2948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Previsão de implantação início do semestre 2023.1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1" name="Google Shape;531;p68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68"/>
          <p:cNvSpPr txBox="1"/>
          <p:nvPr>
            <p:ph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DAG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TÁXIGOV</a:t>
            </a:r>
            <a:endParaRPr sz="2400"/>
          </a:p>
        </p:txBody>
      </p:sp>
      <p:pic>
        <p:nvPicPr>
          <p:cNvPr id="538" name="Google Shape;53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8450" y="1386263"/>
            <a:ext cx="4215075" cy="2370974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69"/>
          <p:cNvSpPr txBox="1"/>
          <p:nvPr>
            <p:ph idx="1" type="subTitle"/>
          </p:nvPr>
        </p:nvSpPr>
        <p:spPr>
          <a:xfrm>
            <a:off x="518050" y="2369475"/>
            <a:ext cx="3875400" cy="183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31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t-BR"/>
              <a:t>Melhoria da oferta de serviço por transporte</a:t>
            </a:r>
            <a:endParaRPr/>
          </a:p>
          <a:p>
            <a:pPr indent="-330231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t-BR"/>
              <a:t>Capilaridade da oferta</a:t>
            </a:r>
            <a:endParaRPr/>
          </a:p>
          <a:p>
            <a:pPr indent="-330231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t-BR"/>
              <a:t>Atendimentos simultâneos</a:t>
            </a:r>
            <a:endParaRPr/>
          </a:p>
          <a:p>
            <a:pPr indent="-330231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t-BR"/>
              <a:t>Maior economia e transparência de gastos</a:t>
            </a:r>
            <a:endParaRPr/>
          </a:p>
        </p:txBody>
      </p:sp>
      <p:sp>
        <p:nvSpPr>
          <p:cNvPr id="540" name="Google Shape;540;p69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69"/>
          <p:cNvSpPr txBox="1"/>
          <p:nvPr>
            <p:ph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DAG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169938"/>
            <a:ext cx="9144001" cy="6846839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70"/>
          <p:cNvSpPr txBox="1"/>
          <p:nvPr>
            <p:ph type="title"/>
          </p:nvPr>
        </p:nvSpPr>
        <p:spPr>
          <a:xfrm>
            <a:off x="805650" y="2770250"/>
            <a:ext cx="7688400" cy="1518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/>
              <a:t>Coordenadoria de </a:t>
            </a:r>
            <a:endParaRPr sz="3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/>
              <a:t>Conservação de Energia</a:t>
            </a:r>
            <a:endParaRPr sz="3500"/>
          </a:p>
        </p:txBody>
      </p:sp>
      <p:sp>
        <p:nvSpPr>
          <p:cNvPr id="548" name="Google Shape;548;p70"/>
          <p:cNvSpPr txBox="1"/>
          <p:nvPr/>
        </p:nvSpPr>
        <p:spPr>
          <a:xfrm>
            <a:off x="852250" y="4016475"/>
            <a:ext cx="8034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Planejar, coordenar, orientar, fiscalizar, acompanhar e controlar as atividades de fornecimento de  energia elétrica, eficiência energética e meio ambiente da Universidade.</a:t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87"/>
              <a:buNone/>
            </a:pPr>
            <a:r>
              <a:rPr lang="pt-BR" sz="1754"/>
              <a:t>Aquisição e instalação de usinas solares</a:t>
            </a:r>
            <a:endParaRPr/>
          </a:p>
        </p:txBody>
      </p:sp>
      <p:sp>
        <p:nvSpPr>
          <p:cNvPr id="554" name="Google Shape;554;p71"/>
          <p:cNvSpPr txBox="1"/>
          <p:nvPr>
            <p:ph idx="1" type="subTitle"/>
          </p:nvPr>
        </p:nvSpPr>
        <p:spPr>
          <a:xfrm>
            <a:off x="576450" y="2304000"/>
            <a:ext cx="3806400" cy="27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81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Aquisição de 1705 placas solares totalizando uma potência instalada de 647,9 kWp;</a:t>
            </a:r>
            <a:endParaRPr sz="15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5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t-BR" sz="1500"/>
              <a:t>Geração de 970.000 kWh/ano, o que representa 3,60% do consumo anual da UFC;</a:t>
            </a:r>
            <a:endParaRPr sz="1500"/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pt-BR" sz="1500"/>
              <a:t>Economia anual de 409 mil reais.</a:t>
            </a:r>
            <a:endParaRPr/>
          </a:p>
        </p:txBody>
      </p:sp>
      <p:pic>
        <p:nvPicPr>
          <p:cNvPr id="555" name="Google Shape;55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2483" y="688275"/>
            <a:ext cx="3367702" cy="23458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</p:pic>
      <p:pic>
        <p:nvPicPr>
          <p:cNvPr id="556" name="Google Shape;55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5025" y="3088402"/>
            <a:ext cx="1063542" cy="19755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</p:pic>
      <p:pic>
        <p:nvPicPr>
          <p:cNvPr id="557" name="Google Shape;557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7648" y="3214384"/>
            <a:ext cx="2474403" cy="172361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</p:pic>
      <p:sp>
        <p:nvSpPr>
          <p:cNvPr id="558" name="Google Shape;558;p71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71"/>
          <p:cNvSpPr txBox="1"/>
          <p:nvPr>
            <p:ph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CCE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type="title"/>
          </p:nvPr>
        </p:nvSpPr>
        <p:spPr>
          <a:xfrm>
            <a:off x="138900" y="1318650"/>
            <a:ext cx="4280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640"/>
              <a:t>Recuperação estrutural do edifício da Biblioteca Universitária</a:t>
            </a:r>
            <a:endParaRPr sz="1640"/>
          </a:p>
        </p:txBody>
      </p:sp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50" y="2001200"/>
            <a:ext cx="4426254" cy="292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>
            <p:ph type="title"/>
          </p:nvPr>
        </p:nvSpPr>
        <p:spPr>
          <a:xfrm>
            <a:off x="4809650" y="1318650"/>
            <a:ext cx="3835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pt-BR" sz="1645"/>
              <a:t>Reforma da sala de freezers – FAMED</a:t>
            </a:r>
            <a:endParaRPr sz="1645"/>
          </a:p>
        </p:txBody>
      </p:sp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5150" y="1978625"/>
            <a:ext cx="4346701" cy="297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87"/>
              <a:buFont typeface="Arial"/>
              <a:buNone/>
            </a:pPr>
            <a:r>
              <a:rPr lang="pt-BR" sz="1754"/>
              <a:t>Ações de prevenção de acidentes e combate a incêndio</a:t>
            </a:r>
            <a:endParaRPr/>
          </a:p>
        </p:txBody>
      </p:sp>
      <p:sp>
        <p:nvSpPr>
          <p:cNvPr id="565" name="Google Shape;565;p72"/>
          <p:cNvSpPr txBox="1"/>
          <p:nvPr>
            <p:ph idx="1" type="subTitle"/>
          </p:nvPr>
        </p:nvSpPr>
        <p:spPr>
          <a:xfrm>
            <a:off x="576450" y="2304000"/>
            <a:ext cx="3806400" cy="27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81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Manutenção de 1.460 extintores de incêndio;</a:t>
            </a:r>
            <a:endParaRPr sz="15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5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t-BR" sz="1500"/>
              <a:t>Instalação de 324 itens de sinalização de</a:t>
            </a:r>
            <a:r>
              <a:rPr lang="pt-BR" sz="1800">
                <a:solidFill>
                  <a:schemeClr val="dk2"/>
                </a:solidFill>
              </a:rPr>
              <a:t> </a:t>
            </a:r>
            <a:r>
              <a:rPr lang="pt-BR" sz="1500"/>
              <a:t>emergência;</a:t>
            </a:r>
            <a:endParaRPr sz="1500"/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pt-BR" sz="1500"/>
              <a:t>Instalação de 83 novos extintores de incêndio.</a:t>
            </a:r>
            <a:endParaRPr/>
          </a:p>
        </p:txBody>
      </p:sp>
      <p:pic>
        <p:nvPicPr>
          <p:cNvPr id="566" name="Google Shape;56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6463" y="673950"/>
            <a:ext cx="1599381" cy="27123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</p:pic>
      <p:pic>
        <p:nvPicPr>
          <p:cNvPr id="567" name="Google Shape;56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2471" y="890709"/>
            <a:ext cx="2223204" cy="37703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</p:pic>
      <p:pic>
        <p:nvPicPr>
          <p:cNvPr id="568" name="Google Shape;568;p72"/>
          <p:cNvPicPr preferRelativeResize="0"/>
          <p:nvPr/>
        </p:nvPicPr>
        <p:blipFill rotWithShape="1">
          <a:blip r:embed="rId5">
            <a:alphaModFix/>
          </a:blip>
          <a:srcRect b="46839" l="0" r="0" t="0"/>
          <a:stretch/>
        </p:blipFill>
        <p:spPr>
          <a:xfrm>
            <a:off x="4866550" y="3495044"/>
            <a:ext cx="1699214" cy="153195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</p:pic>
      <p:sp>
        <p:nvSpPr>
          <p:cNvPr id="569" name="Google Shape;569;p72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72"/>
          <p:cNvSpPr txBox="1"/>
          <p:nvPr>
            <p:ph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CCE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3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87"/>
              <a:buNone/>
            </a:pPr>
            <a:r>
              <a:rPr lang="pt-BR" sz="1754"/>
              <a:t>Manutenção e aquisição de elevadores e plataformas</a:t>
            </a:r>
            <a:endParaRPr/>
          </a:p>
        </p:txBody>
      </p:sp>
      <p:sp>
        <p:nvSpPr>
          <p:cNvPr id="576" name="Google Shape;576;p73"/>
          <p:cNvSpPr txBox="1"/>
          <p:nvPr>
            <p:ph idx="1" type="subTitle"/>
          </p:nvPr>
        </p:nvSpPr>
        <p:spPr>
          <a:xfrm>
            <a:off x="576450" y="2304000"/>
            <a:ext cx="3960300" cy="27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16738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t-BR" sz="1500"/>
              <a:t>2.576 atividades de manutenção preventiva e corretiva em 105 elevadores e plataformas - (2021-2022)</a:t>
            </a:r>
            <a:r>
              <a:rPr lang="pt-BR" sz="1500"/>
              <a:t>;</a:t>
            </a:r>
            <a:endParaRPr sz="15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6666"/>
              <a:buNone/>
            </a:pPr>
            <a:r>
              <a:t/>
            </a:r>
            <a:endParaRPr sz="1500"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SzPct val="106666"/>
              <a:buChar char="●"/>
            </a:pPr>
            <a:r>
              <a:rPr lang="pt-BR" sz="1500"/>
              <a:t>106 inspeções de elevadores e plataformas - (2021-2022)</a:t>
            </a:r>
            <a:r>
              <a:rPr lang="pt-BR" sz="1500"/>
              <a:t>;</a:t>
            </a:r>
            <a:endParaRPr sz="15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1670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t-BR" sz="1500"/>
              <a:t>A</a:t>
            </a:r>
            <a:r>
              <a:rPr lang="pt-BR" sz="1500"/>
              <a:t>quisição e instalação de 04 elevadores de passageiros - Em execução;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1670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pt-BR" sz="1500"/>
              <a:t>Dimensionamento de 49 equipamentos, entre elevadores e plataformas, para substituir equipamentos antigos ou instalar em novos locais - (2021-2022).</a:t>
            </a:r>
            <a:endParaRPr/>
          </a:p>
        </p:txBody>
      </p:sp>
      <p:pic>
        <p:nvPicPr>
          <p:cNvPr id="577" name="Google Shape;57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449" y="688275"/>
            <a:ext cx="2058823" cy="262825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</p:pic>
      <p:pic>
        <p:nvPicPr>
          <p:cNvPr id="578" name="Google Shape;578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8404" y="3505992"/>
            <a:ext cx="2169670" cy="155800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</p:pic>
      <p:pic>
        <p:nvPicPr>
          <p:cNvPr id="579" name="Google Shape;579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1025" y="3505998"/>
            <a:ext cx="2169670" cy="155800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</p:pic>
      <p:pic>
        <p:nvPicPr>
          <p:cNvPr id="580" name="Google Shape;580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3827" y="688277"/>
            <a:ext cx="2058823" cy="262823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</p:pic>
      <p:sp>
        <p:nvSpPr>
          <p:cNvPr id="581" name="Google Shape;581;p73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73"/>
          <p:cNvSpPr txBox="1"/>
          <p:nvPr>
            <p:ph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CCE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4"/>
          <p:cNvSpPr txBox="1"/>
          <p:nvPr>
            <p:ph type="title"/>
          </p:nvPr>
        </p:nvSpPr>
        <p:spPr>
          <a:xfrm>
            <a:off x="730000" y="1318650"/>
            <a:ext cx="3531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87"/>
              <a:buNone/>
            </a:pPr>
            <a:r>
              <a:rPr lang="pt-BR" sz="1754"/>
              <a:t>Aquisição de aparelhos de ar condicionado</a:t>
            </a:r>
            <a:endParaRPr/>
          </a:p>
        </p:txBody>
      </p:sp>
      <p:sp>
        <p:nvSpPr>
          <p:cNvPr id="588" name="Google Shape;588;p74"/>
          <p:cNvSpPr txBox="1"/>
          <p:nvPr>
            <p:ph idx="1" type="subTitle"/>
          </p:nvPr>
        </p:nvSpPr>
        <p:spPr>
          <a:xfrm>
            <a:off x="576450" y="2304000"/>
            <a:ext cx="3806400" cy="27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81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Elaboração de 7 atas de registro de preços para a aquisição de 2.386 aparelhos de ar condicionado split, totalizando R$ 8.458.265,68 (2021-2022)</a:t>
            </a:r>
            <a:r>
              <a:rPr lang="pt-BR" sz="1500"/>
              <a:t>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9" name="Google Shape;58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2767" y="727186"/>
            <a:ext cx="2152032" cy="15425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</p:pic>
      <p:pic>
        <p:nvPicPr>
          <p:cNvPr id="590" name="Google Shape;590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7025" y="727175"/>
            <a:ext cx="2152032" cy="154259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</p:pic>
      <p:pic>
        <p:nvPicPr>
          <p:cNvPr id="591" name="Google Shape;591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7025" y="2321612"/>
            <a:ext cx="2152034" cy="27423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</p:pic>
      <p:pic>
        <p:nvPicPr>
          <p:cNvPr id="592" name="Google Shape;592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2767" y="2321612"/>
            <a:ext cx="2152034" cy="274238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</p:pic>
      <p:sp>
        <p:nvSpPr>
          <p:cNvPr id="593" name="Google Shape;593;p74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74"/>
          <p:cNvSpPr txBox="1"/>
          <p:nvPr>
            <p:ph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CCE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169938"/>
            <a:ext cx="9144001" cy="6846839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75"/>
          <p:cNvSpPr txBox="1"/>
          <p:nvPr>
            <p:ph type="title"/>
          </p:nvPr>
        </p:nvSpPr>
        <p:spPr>
          <a:xfrm>
            <a:off x="767350" y="3448950"/>
            <a:ext cx="7688400" cy="1518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Ações Inovadoras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/>
              <a:t>UFCINFRA</a:t>
            </a:r>
            <a:endParaRPr sz="25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6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Portal de Serviços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martphone preto na orientação retrato" id="606" name="Google Shape;60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1800" y="887800"/>
            <a:ext cx="2014875" cy="363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28676" y="1189936"/>
            <a:ext cx="1821121" cy="2975568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7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>
                <a:solidFill>
                  <a:schemeClr val="accent1"/>
                </a:solidFill>
              </a:rPr>
              <a:t>‹#›</a:t>
            </a:fld>
            <a:endParaRPr>
              <a:solidFill>
                <a:schemeClr val="accent1"/>
              </a:solidFill>
            </a:endParaRPr>
          </a:p>
        </p:txBody>
      </p:sp>
      <p:sp>
        <p:nvSpPr>
          <p:cNvPr id="609" name="Google Shape;609;p76"/>
          <p:cNvSpPr txBox="1"/>
          <p:nvPr>
            <p:ph idx="1" type="subTitle"/>
          </p:nvPr>
        </p:nvSpPr>
        <p:spPr>
          <a:xfrm>
            <a:off x="724950" y="3161525"/>
            <a:ext cx="3694800" cy="12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Atendimento de demandas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Acompanhamento e feedback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/>
              <a:t>Pesquisa de satisfação</a:t>
            </a:r>
            <a:endParaRPr/>
          </a:p>
        </p:txBody>
      </p:sp>
      <p:sp>
        <p:nvSpPr>
          <p:cNvPr id="610" name="Google Shape;610;p76"/>
          <p:cNvSpPr txBox="1"/>
          <p:nvPr/>
        </p:nvSpPr>
        <p:spPr>
          <a:xfrm>
            <a:off x="765550" y="925850"/>
            <a:ext cx="21657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1" name="Google Shape;611;p76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76"/>
          <p:cNvSpPr txBox="1"/>
          <p:nvPr>
            <p:ph type="title"/>
          </p:nvPr>
        </p:nvSpPr>
        <p:spPr>
          <a:xfrm>
            <a:off x="308725" y="-6850"/>
            <a:ext cx="77730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</a:rPr>
              <a:t>UFC INFRA</a:t>
            </a:r>
            <a:endParaRPr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7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Painéis estratégicos</a:t>
            </a:r>
            <a:endParaRPr/>
          </a:p>
        </p:txBody>
      </p:sp>
      <p:sp>
        <p:nvSpPr>
          <p:cNvPr id="618" name="Google Shape;618;p77"/>
          <p:cNvSpPr txBox="1"/>
          <p:nvPr>
            <p:ph idx="1" type="subTitle"/>
          </p:nvPr>
        </p:nvSpPr>
        <p:spPr>
          <a:xfrm>
            <a:off x="724950" y="3059075"/>
            <a:ext cx="3559800" cy="10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Transparência ao cidadão: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Obras, água e energia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9" name="Google Shape;61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8234" y="3670298"/>
            <a:ext cx="2471133" cy="13846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</p:pic>
      <p:pic>
        <p:nvPicPr>
          <p:cNvPr id="620" name="Google Shape;620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7775" y="2166368"/>
            <a:ext cx="2512076" cy="1390013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77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2" name="Google Shape;622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7775" y="643874"/>
            <a:ext cx="2512075" cy="1408577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77"/>
          <p:cNvSpPr txBox="1"/>
          <p:nvPr>
            <p:ph type="title"/>
          </p:nvPr>
        </p:nvSpPr>
        <p:spPr>
          <a:xfrm>
            <a:off x="308725" y="-6850"/>
            <a:ext cx="77730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</a:rPr>
              <a:t>UFC INFRA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8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78"/>
          <p:cNvSpPr txBox="1"/>
          <p:nvPr/>
        </p:nvSpPr>
        <p:spPr>
          <a:xfrm>
            <a:off x="608958" y="2253325"/>
            <a:ext cx="1690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 32 dias</a:t>
            </a:r>
            <a:endParaRPr b="1" i="0" sz="1300" u="none" cap="none" strike="noStrike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0" name="Google Shape;630;p78"/>
          <p:cNvSpPr/>
          <p:nvPr/>
        </p:nvSpPr>
        <p:spPr>
          <a:xfrm flipH="1">
            <a:off x="498800" y="2516225"/>
            <a:ext cx="1267200" cy="143400"/>
          </a:xfrm>
          <a:prstGeom prst="parallelogram">
            <a:avLst>
              <a:gd fmla="val 96952" name="adj"/>
            </a:avLst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78"/>
          <p:cNvSpPr/>
          <p:nvPr/>
        </p:nvSpPr>
        <p:spPr>
          <a:xfrm>
            <a:off x="499025" y="2670050"/>
            <a:ext cx="1267200" cy="143400"/>
          </a:xfrm>
          <a:prstGeom prst="parallelogram">
            <a:avLst>
              <a:gd fmla="val 96952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78"/>
          <p:cNvSpPr/>
          <p:nvPr/>
        </p:nvSpPr>
        <p:spPr>
          <a:xfrm flipH="1">
            <a:off x="1655325" y="2516225"/>
            <a:ext cx="2048700" cy="142500"/>
          </a:xfrm>
          <a:prstGeom prst="parallelogram">
            <a:avLst>
              <a:gd fmla="val 96952" name="adj"/>
            </a:avLst>
          </a:prstGeom>
          <a:solidFill>
            <a:srgbClr val="C2C2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78"/>
          <p:cNvSpPr/>
          <p:nvPr/>
        </p:nvSpPr>
        <p:spPr>
          <a:xfrm>
            <a:off x="1655512" y="2669125"/>
            <a:ext cx="2048700" cy="142500"/>
          </a:xfrm>
          <a:prstGeom prst="parallelogram">
            <a:avLst>
              <a:gd fmla="val 96952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78"/>
          <p:cNvSpPr/>
          <p:nvPr/>
        </p:nvSpPr>
        <p:spPr>
          <a:xfrm flipH="1">
            <a:off x="3588452" y="2514425"/>
            <a:ext cx="972000" cy="143400"/>
          </a:xfrm>
          <a:prstGeom prst="parallelogram">
            <a:avLst>
              <a:gd fmla="val 96952" name="adj"/>
            </a:avLst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78"/>
          <p:cNvSpPr/>
          <p:nvPr/>
        </p:nvSpPr>
        <p:spPr>
          <a:xfrm>
            <a:off x="3588524" y="2668250"/>
            <a:ext cx="972000" cy="143400"/>
          </a:xfrm>
          <a:prstGeom prst="parallelogram">
            <a:avLst>
              <a:gd fmla="val 96952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78"/>
          <p:cNvSpPr/>
          <p:nvPr/>
        </p:nvSpPr>
        <p:spPr>
          <a:xfrm flipH="1">
            <a:off x="4428675" y="2514425"/>
            <a:ext cx="730200" cy="143400"/>
          </a:xfrm>
          <a:prstGeom prst="parallelogram">
            <a:avLst>
              <a:gd fmla="val 96952" name="adj"/>
            </a:avLst>
          </a:prstGeom>
          <a:solidFill>
            <a:srgbClr val="C2C2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78"/>
          <p:cNvSpPr/>
          <p:nvPr/>
        </p:nvSpPr>
        <p:spPr>
          <a:xfrm>
            <a:off x="4428875" y="2668250"/>
            <a:ext cx="730200" cy="143400"/>
          </a:xfrm>
          <a:prstGeom prst="parallelogram">
            <a:avLst>
              <a:gd fmla="val 96952" name="adj"/>
            </a:avLst>
          </a:prstGeom>
          <a:solidFill>
            <a:srgbClr val="8585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78"/>
          <p:cNvSpPr/>
          <p:nvPr/>
        </p:nvSpPr>
        <p:spPr>
          <a:xfrm flipH="1">
            <a:off x="5064082" y="2514425"/>
            <a:ext cx="2480700" cy="143400"/>
          </a:xfrm>
          <a:prstGeom prst="parallelogram">
            <a:avLst>
              <a:gd fmla="val 96952" name="adj"/>
            </a:avLst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78"/>
          <p:cNvSpPr/>
          <p:nvPr/>
        </p:nvSpPr>
        <p:spPr>
          <a:xfrm>
            <a:off x="5064294" y="2668250"/>
            <a:ext cx="2480700" cy="143400"/>
          </a:xfrm>
          <a:prstGeom prst="parallelogram">
            <a:avLst>
              <a:gd fmla="val 96952" name="adj"/>
            </a:avLst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78"/>
          <p:cNvSpPr txBox="1"/>
          <p:nvPr/>
        </p:nvSpPr>
        <p:spPr>
          <a:xfrm>
            <a:off x="152849" y="2795768"/>
            <a:ext cx="8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>
                <a:latin typeface="Montserrat"/>
                <a:ea typeface="Montserrat"/>
                <a:cs typeface="Montserrat"/>
                <a:sym typeface="Montserrat"/>
              </a:rPr>
              <a:t>ago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1" name="Google Shape;641;p78"/>
          <p:cNvSpPr txBox="1"/>
          <p:nvPr/>
        </p:nvSpPr>
        <p:spPr>
          <a:xfrm>
            <a:off x="316652" y="3773749"/>
            <a:ext cx="1690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Ofício Circular </a:t>
            </a:r>
            <a:endParaRPr b="0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SOLICITAÇÃO </a:t>
            </a:r>
            <a:endParaRPr b="1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PROJETOS E </a:t>
            </a:r>
            <a:endParaRPr b="1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OBRAS</a:t>
            </a:r>
            <a:endParaRPr b="1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42" name="Google Shape;642;p78"/>
          <p:cNvCxnSpPr/>
          <p:nvPr/>
        </p:nvCxnSpPr>
        <p:spPr>
          <a:xfrm>
            <a:off x="367141" y="3254700"/>
            <a:ext cx="0" cy="10770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3" name="Google Shape;643;p78"/>
          <p:cNvSpPr txBox="1"/>
          <p:nvPr/>
        </p:nvSpPr>
        <p:spPr>
          <a:xfrm>
            <a:off x="1183771" y="2822073"/>
            <a:ext cx="8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>
                <a:latin typeface="Montserrat"/>
                <a:ea typeface="Montserrat"/>
                <a:cs typeface="Montserrat"/>
                <a:sym typeface="Montserrat"/>
              </a:rPr>
              <a:t>out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4" name="Google Shape;644;p78"/>
          <p:cNvSpPr txBox="1"/>
          <p:nvPr/>
        </p:nvSpPr>
        <p:spPr>
          <a:xfrm>
            <a:off x="1497718" y="3447949"/>
            <a:ext cx="18498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Equipes </a:t>
            </a:r>
            <a:endParaRPr b="0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Multidisciplinares </a:t>
            </a:r>
            <a:endParaRPr b="0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realizam </a:t>
            </a:r>
            <a:endParaRPr b="0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VISITAS DE </a:t>
            </a:r>
            <a:endParaRPr b="1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RECONHECIMENTO</a:t>
            </a:r>
            <a:r>
              <a:rPr b="1" i="0" lang="pt-BR" sz="8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45" name="Google Shape;645;p78"/>
          <p:cNvCxnSpPr/>
          <p:nvPr/>
        </p:nvCxnSpPr>
        <p:spPr>
          <a:xfrm>
            <a:off x="1526568" y="3254700"/>
            <a:ext cx="0" cy="1077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6" name="Google Shape;646;p78"/>
          <p:cNvSpPr txBox="1"/>
          <p:nvPr/>
        </p:nvSpPr>
        <p:spPr>
          <a:xfrm>
            <a:off x="2158930" y="2235977"/>
            <a:ext cx="1690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80 dias</a:t>
            </a:r>
            <a:endParaRPr b="1" i="0" sz="1300" u="none" cap="none" strike="noStrike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7" name="Google Shape;647;p78"/>
          <p:cNvSpPr txBox="1"/>
          <p:nvPr/>
        </p:nvSpPr>
        <p:spPr>
          <a:xfrm>
            <a:off x="3326975" y="2812173"/>
            <a:ext cx="8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>
                <a:latin typeface="Montserrat"/>
                <a:ea typeface="Montserrat"/>
                <a:cs typeface="Montserrat"/>
                <a:sym typeface="Montserrat"/>
              </a:rPr>
              <a:t>jan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8" name="Google Shape;648;p78"/>
          <p:cNvSpPr txBox="1"/>
          <p:nvPr/>
        </p:nvSpPr>
        <p:spPr>
          <a:xfrm>
            <a:off x="3570198" y="3752750"/>
            <a:ext cx="8586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Planilha de </a:t>
            </a:r>
            <a:r>
              <a:rPr b="1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PRIORIZAÇÃO</a:t>
            </a:r>
            <a:endParaRPr b="1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 </a:t>
            </a:r>
            <a:endParaRPr b="1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DEMANDAS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49" name="Google Shape;649;p78"/>
          <p:cNvCxnSpPr/>
          <p:nvPr/>
        </p:nvCxnSpPr>
        <p:spPr>
          <a:xfrm>
            <a:off x="3609811" y="3254700"/>
            <a:ext cx="0" cy="1077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0" name="Google Shape;650;p78"/>
          <p:cNvSpPr txBox="1"/>
          <p:nvPr/>
        </p:nvSpPr>
        <p:spPr>
          <a:xfrm>
            <a:off x="4133994" y="2822073"/>
            <a:ext cx="8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>
                <a:latin typeface="Montserrat"/>
                <a:ea typeface="Montserrat"/>
                <a:cs typeface="Montserrat"/>
                <a:sym typeface="Montserrat"/>
              </a:rPr>
              <a:t>fev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1" name="Google Shape;651;p78"/>
          <p:cNvSpPr txBox="1"/>
          <p:nvPr/>
        </p:nvSpPr>
        <p:spPr>
          <a:xfrm>
            <a:off x="4408398" y="3510350"/>
            <a:ext cx="858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Reunião </a:t>
            </a:r>
            <a:endParaRPr b="0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 Reitor </a:t>
            </a:r>
            <a:endParaRPr b="0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para </a:t>
            </a:r>
            <a:endParaRPr b="0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pt-BR" sz="700" u="none" cap="none" strike="noStrike">
                <a:solidFill>
                  <a:srgbClr val="4285F4"/>
                </a:solidFill>
                <a:latin typeface="Montserrat"/>
                <a:ea typeface="Montserrat"/>
                <a:cs typeface="Montserrat"/>
                <a:sym typeface="Montserrat"/>
              </a:rPr>
              <a:t>VALIDAÇÃO</a:t>
            </a:r>
            <a:r>
              <a:rPr b="1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DA </a:t>
            </a:r>
            <a:endParaRPr b="1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PLANILHA</a:t>
            </a:r>
            <a:endParaRPr b="1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52" name="Google Shape;652;p78"/>
          <p:cNvCxnSpPr/>
          <p:nvPr/>
        </p:nvCxnSpPr>
        <p:spPr>
          <a:xfrm>
            <a:off x="4448011" y="3254700"/>
            <a:ext cx="0" cy="1077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3" name="Google Shape;653;p78"/>
          <p:cNvSpPr txBox="1"/>
          <p:nvPr/>
        </p:nvSpPr>
        <p:spPr>
          <a:xfrm>
            <a:off x="5095075" y="3732050"/>
            <a:ext cx="1084200" cy="9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Elaboração de </a:t>
            </a:r>
            <a:r>
              <a:rPr b="1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PROJETOS E ORÇAMENTOS</a:t>
            </a:r>
            <a:r>
              <a:rPr b="0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para licitação</a:t>
            </a:r>
            <a:endParaRPr b="0" i="0" sz="700" u="none" cap="none" strike="noStrike">
              <a:solidFill>
                <a:srgbClr val="0000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54" name="Google Shape;654;p78"/>
          <p:cNvCxnSpPr/>
          <p:nvPr/>
        </p:nvCxnSpPr>
        <p:spPr>
          <a:xfrm>
            <a:off x="5134688" y="3254700"/>
            <a:ext cx="0" cy="1077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5" name="Google Shape;655;p78"/>
          <p:cNvSpPr txBox="1"/>
          <p:nvPr/>
        </p:nvSpPr>
        <p:spPr>
          <a:xfrm>
            <a:off x="4854065" y="2822073"/>
            <a:ext cx="8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>
                <a:latin typeface="Montserrat"/>
                <a:ea typeface="Montserrat"/>
                <a:cs typeface="Montserrat"/>
                <a:sym typeface="Montserrat"/>
              </a:rPr>
              <a:t>fev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6" name="Google Shape;656;p78"/>
          <p:cNvSpPr txBox="1"/>
          <p:nvPr/>
        </p:nvSpPr>
        <p:spPr>
          <a:xfrm>
            <a:off x="3715645" y="2229000"/>
            <a:ext cx="807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A4C2F4"/>
                </a:solidFill>
                <a:latin typeface="Montserrat"/>
                <a:ea typeface="Montserrat"/>
                <a:cs typeface="Montserrat"/>
                <a:sym typeface="Montserrat"/>
              </a:rPr>
              <a:t>7 dias</a:t>
            </a:r>
            <a:endParaRPr b="1" i="0" sz="1300" u="none" cap="none" strike="noStrike">
              <a:solidFill>
                <a:srgbClr val="A4C2F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7" name="Google Shape;657;p78"/>
          <p:cNvSpPr txBox="1"/>
          <p:nvPr/>
        </p:nvSpPr>
        <p:spPr>
          <a:xfrm>
            <a:off x="4371820" y="2233025"/>
            <a:ext cx="807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05 dias</a:t>
            </a:r>
            <a:endParaRPr b="1" i="0" sz="1300" u="none" cap="none" strike="noStrike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8" name="Google Shape;658;p78"/>
          <p:cNvSpPr txBox="1"/>
          <p:nvPr/>
        </p:nvSpPr>
        <p:spPr>
          <a:xfrm>
            <a:off x="7169954" y="2812177"/>
            <a:ext cx="80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pt-BR">
                <a:latin typeface="Montserrat"/>
                <a:ea typeface="Montserrat"/>
                <a:cs typeface="Montserrat"/>
                <a:sym typeface="Montserrat"/>
              </a:rPr>
              <a:t>set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9" name="Google Shape;659;p78"/>
          <p:cNvSpPr txBox="1"/>
          <p:nvPr/>
        </p:nvSpPr>
        <p:spPr>
          <a:xfrm>
            <a:off x="7240307" y="3937431"/>
            <a:ext cx="1267200" cy="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FINALIZAÇÃO </a:t>
            </a:r>
            <a:endParaRPr b="1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 ciclo</a:t>
            </a:r>
            <a:endParaRPr b="1" i="0" sz="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60" name="Google Shape;660;p78"/>
          <p:cNvCxnSpPr/>
          <p:nvPr/>
        </p:nvCxnSpPr>
        <p:spPr>
          <a:xfrm>
            <a:off x="7279925" y="3254700"/>
            <a:ext cx="0" cy="1077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1" name="Google Shape;661;p78"/>
          <p:cNvSpPr txBox="1"/>
          <p:nvPr/>
        </p:nvSpPr>
        <p:spPr>
          <a:xfrm>
            <a:off x="5901130" y="2233025"/>
            <a:ext cx="927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4A86E8"/>
                </a:solidFill>
                <a:latin typeface="Montserrat"/>
                <a:ea typeface="Montserrat"/>
                <a:cs typeface="Montserrat"/>
                <a:sym typeface="Montserrat"/>
              </a:rPr>
              <a:t>170 dias</a:t>
            </a:r>
            <a:endParaRPr b="1" i="0" sz="1300" u="none" cap="none" strike="noStrike">
              <a:solidFill>
                <a:srgbClr val="4A86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2" name="Google Shape;662;p78"/>
          <p:cNvSpPr txBox="1"/>
          <p:nvPr/>
        </p:nvSpPr>
        <p:spPr>
          <a:xfrm>
            <a:off x="8446952" y="1523911"/>
            <a:ext cx="807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1100">
                <a:latin typeface="Montserrat"/>
                <a:ea typeface="Montserrat"/>
                <a:cs typeface="Montserrat"/>
                <a:sym typeface="Montserrat"/>
              </a:rPr>
              <a:t>dez</a:t>
            </a:r>
            <a:endParaRPr b="1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3" name="Google Shape;663;p78"/>
          <p:cNvSpPr txBox="1"/>
          <p:nvPr/>
        </p:nvSpPr>
        <p:spPr>
          <a:xfrm>
            <a:off x="5645883" y="1519832"/>
            <a:ext cx="807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1100">
                <a:latin typeface="Montserrat"/>
                <a:ea typeface="Montserrat"/>
                <a:cs typeface="Montserrat"/>
                <a:sym typeface="Montserrat"/>
              </a:rPr>
              <a:t>março</a:t>
            </a:r>
            <a:endParaRPr b="1" i="0" sz="11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4" name="Google Shape;664;p78"/>
          <p:cNvSpPr txBox="1"/>
          <p:nvPr/>
        </p:nvSpPr>
        <p:spPr>
          <a:xfrm>
            <a:off x="5869225" y="809050"/>
            <a:ext cx="32748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pt-BR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LICITAÇÕES</a:t>
            </a:r>
            <a:endParaRPr b="1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pt-BR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 projetos e obras</a:t>
            </a:r>
            <a:r>
              <a:rPr lang="pt-BR" sz="90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0" i="0" lang="pt-BR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(a depender da data de finalização de projeto e orçamento)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5" name="Google Shape;665;p78"/>
          <p:cNvSpPr txBox="1"/>
          <p:nvPr/>
        </p:nvSpPr>
        <p:spPr>
          <a:xfrm>
            <a:off x="6828375" y="1286350"/>
            <a:ext cx="972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F9CB9C"/>
                </a:solidFill>
                <a:latin typeface="Montserrat"/>
                <a:ea typeface="Montserrat"/>
                <a:cs typeface="Montserrat"/>
                <a:sym typeface="Montserrat"/>
              </a:rPr>
              <a:t> 80 dias</a:t>
            </a:r>
            <a:endParaRPr b="1" i="0" sz="1300" u="none" cap="none" strike="noStrike">
              <a:solidFill>
                <a:srgbClr val="F9CB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6" name="Google Shape;666;p78"/>
          <p:cNvSpPr/>
          <p:nvPr/>
        </p:nvSpPr>
        <p:spPr>
          <a:xfrm flipH="1">
            <a:off x="6147323" y="1562550"/>
            <a:ext cx="2299500" cy="142500"/>
          </a:xfrm>
          <a:prstGeom prst="parallelogram">
            <a:avLst>
              <a:gd fmla="val 96952" name="adj"/>
            </a:avLst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78"/>
          <p:cNvSpPr/>
          <p:nvPr/>
        </p:nvSpPr>
        <p:spPr>
          <a:xfrm>
            <a:off x="6147513" y="1715450"/>
            <a:ext cx="2299500" cy="142500"/>
          </a:xfrm>
          <a:prstGeom prst="parallelogram">
            <a:avLst>
              <a:gd fmla="val 96952" name="adj"/>
            </a:avLst>
          </a:pr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8" name="Google Shape;668;p78"/>
          <p:cNvCxnSpPr/>
          <p:nvPr/>
        </p:nvCxnSpPr>
        <p:spPr>
          <a:xfrm>
            <a:off x="5893700" y="884250"/>
            <a:ext cx="7800" cy="678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9" name="Google Shape;669;p78"/>
          <p:cNvSpPr txBox="1"/>
          <p:nvPr/>
        </p:nvSpPr>
        <p:spPr>
          <a:xfrm>
            <a:off x="6371175" y="1799588"/>
            <a:ext cx="2013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pt-BR" sz="1300" u="none" cap="none" strike="noStrike">
                <a:solidFill>
                  <a:srgbClr val="F9CB9C"/>
                </a:solidFill>
                <a:latin typeface="Montserrat"/>
                <a:ea typeface="Montserrat"/>
                <a:cs typeface="Montserrat"/>
                <a:sym typeface="Montserrat"/>
              </a:rPr>
              <a:t>média por processo</a:t>
            </a:r>
            <a:endParaRPr b="1" i="0" sz="1300" u="none" cap="none" strike="noStrike">
              <a:solidFill>
                <a:srgbClr val="F9CB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0" name="Google Shape;670;p78"/>
          <p:cNvSpPr txBox="1"/>
          <p:nvPr>
            <p:ph idx="4294967295" type="title"/>
          </p:nvPr>
        </p:nvSpPr>
        <p:spPr>
          <a:xfrm>
            <a:off x="308725" y="-6850"/>
            <a:ext cx="77730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</a:rPr>
              <a:t>CPO - </a:t>
            </a:r>
            <a:r>
              <a:rPr lang="pt-BR" sz="2200">
                <a:solidFill>
                  <a:schemeClr val="lt1"/>
                </a:solidFill>
              </a:rPr>
              <a:t>Calendário de Projetos e Obras</a:t>
            </a:r>
            <a:endParaRPr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550" y="781500"/>
            <a:ext cx="5818960" cy="42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79"/>
          <p:cNvSpPr txBox="1"/>
          <p:nvPr>
            <p:ph idx="4294967295" type="subTitle"/>
          </p:nvPr>
        </p:nvSpPr>
        <p:spPr>
          <a:xfrm>
            <a:off x="1753643" y="3031347"/>
            <a:ext cx="1863000" cy="12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i="1" lang="pt-BR" sz="800">
                <a:solidFill>
                  <a:srgbClr val="888888"/>
                </a:solidFill>
              </a:rPr>
              <a:t>-Espaço Inativo</a:t>
            </a:r>
            <a:endParaRPr i="1" sz="800">
              <a:solidFill>
                <a:srgbClr val="88888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i="1" lang="pt-BR" sz="800">
                <a:solidFill>
                  <a:srgbClr val="888888"/>
                </a:solidFill>
              </a:rPr>
              <a:t>-Antiguidade</a:t>
            </a:r>
            <a:endParaRPr i="1" sz="800">
              <a:solidFill>
                <a:srgbClr val="88888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i="1" lang="pt-BR" sz="800">
                <a:solidFill>
                  <a:srgbClr val="888888"/>
                </a:solidFill>
              </a:rPr>
              <a:t>-Obra Inacabada</a:t>
            </a:r>
            <a:endParaRPr i="1" sz="800">
              <a:solidFill>
                <a:srgbClr val="88888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i="1" lang="pt-BR" sz="800">
                <a:solidFill>
                  <a:srgbClr val="888888"/>
                </a:solidFill>
              </a:rPr>
              <a:t>-Processo Iniciado</a:t>
            </a:r>
            <a:endParaRPr i="1" sz="800">
              <a:solidFill>
                <a:srgbClr val="88888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i="1" lang="pt-BR" sz="800">
                <a:solidFill>
                  <a:srgbClr val="888888"/>
                </a:solidFill>
              </a:rPr>
              <a:t>-Determinação Lega</a:t>
            </a:r>
            <a:r>
              <a:rPr b="1" i="1" lang="pt-BR" sz="800">
                <a:solidFill>
                  <a:srgbClr val="888888"/>
                </a:solidFill>
              </a:rPr>
              <a:t>l</a:t>
            </a:r>
            <a:endParaRPr b="1" i="1" sz="800">
              <a:solidFill>
                <a:srgbClr val="88888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i="1" lang="pt-BR" sz="800">
                <a:solidFill>
                  <a:srgbClr val="888888"/>
                </a:solidFill>
              </a:rPr>
              <a:t>-Riscos: Estrutural, Incêndio, Químico-Biológico, Pessoal, Patrimonial, Acadêmico</a:t>
            </a:r>
            <a:endParaRPr b="1" i="1" sz="800">
              <a:solidFill>
                <a:srgbClr val="88888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t/>
            </a:r>
            <a:endParaRPr b="1" sz="600">
              <a:solidFill>
                <a:srgbClr val="888888"/>
              </a:solidFill>
            </a:endParaRPr>
          </a:p>
        </p:txBody>
      </p:sp>
      <p:sp>
        <p:nvSpPr>
          <p:cNvPr id="677" name="Google Shape;677;p79"/>
          <p:cNvSpPr txBox="1"/>
          <p:nvPr/>
        </p:nvSpPr>
        <p:spPr>
          <a:xfrm>
            <a:off x="4752410" y="796501"/>
            <a:ext cx="284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Demanda total de projetos</a:t>
            </a:r>
            <a:endParaRPr i="1" sz="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para o calendário vigente</a:t>
            </a:r>
            <a:endParaRPr i="1" sz="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78" name="Google Shape;678;p79"/>
          <p:cNvSpPr txBox="1"/>
          <p:nvPr/>
        </p:nvSpPr>
        <p:spPr>
          <a:xfrm>
            <a:off x="5044624" y="4238475"/>
            <a:ext cx="225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Projetos priorizados para atendimento no calendário vigente</a:t>
            </a:r>
            <a:endParaRPr i="1" sz="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79" name="Google Shape;679;p79"/>
          <p:cNvSpPr txBox="1"/>
          <p:nvPr/>
        </p:nvSpPr>
        <p:spPr>
          <a:xfrm>
            <a:off x="5546419" y="2906545"/>
            <a:ext cx="192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900">
                <a:solidFill>
                  <a:srgbClr val="E69138"/>
                </a:solidFill>
                <a:latin typeface="Raleway"/>
                <a:ea typeface="Raleway"/>
                <a:cs typeface="Raleway"/>
                <a:sym typeface="Raleway"/>
              </a:rPr>
              <a:t>Capacidade de atendimento do setor para o período vigente</a:t>
            </a:r>
            <a:endParaRPr i="1" sz="900">
              <a:solidFill>
                <a:srgbClr val="E6913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80" name="Google Shape;680;p79"/>
          <p:cNvSpPr txBox="1"/>
          <p:nvPr/>
        </p:nvSpPr>
        <p:spPr>
          <a:xfrm>
            <a:off x="1735039" y="2654593"/>
            <a:ext cx="1414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9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Critérios técnicos de Priorização de Projetos</a:t>
            </a:r>
            <a:endParaRPr i="1" sz="900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81" name="Google Shape;681;p79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79"/>
          <p:cNvSpPr txBox="1"/>
          <p:nvPr>
            <p:ph idx="4294967295" type="title"/>
          </p:nvPr>
        </p:nvSpPr>
        <p:spPr>
          <a:xfrm>
            <a:off x="308725" y="-6850"/>
            <a:ext cx="50853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</a:rPr>
              <a:t>CPO - </a:t>
            </a:r>
            <a:r>
              <a:rPr lang="pt-BR" sz="2200">
                <a:solidFill>
                  <a:schemeClr val="lt1"/>
                </a:solidFill>
              </a:rPr>
              <a:t>Priorização de Projetos</a:t>
            </a:r>
            <a:r>
              <a:rPr lang="pt-BR" sz="2100">
                <a:solidFill>
                  <a:schemeClr val="lt1"/>
                </a:solidFill>
              </a:rPr>
              <a:t> </a:t>
            </a:r>
            <a:endParaRPr sz="2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80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Sistema de Gerenciamento de Projetos e Atividades</a:t>
            </a:r>
            <a:endParaRPr/>
          </a:p>
        </p:txBody>
      </p:sp>
      <p:sp>
        <p:nvSpPr>
          <p:cNvPr id="688" name="Google Shape;688;p80"/>
          <p:cNvSpPr txBox="1"/>
          <p:nvPr>
            <p:ph idx="1" type="subTitle"/>
          </p:nvPr>
        </p:nvSpPr>
        <p:spPr>
          <a:xfrm>
            <a:off x="724950" y="3161525"/>
            <a:ext cx="3743100" cy="116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pt-BR" sz="1060"/>
              <a:t>Horas dedicadas por projeto</a:t>
            </a:r>
            <a:endParaRPr sz="1060"/>
          </a:p>
          <a:p>
            <a:pPr indent="0" lvl="0" marL="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523"/>
              <a:buNone/>
            </a:pPr>
            <a:r>
              <a:rPr lang="pt-BR" sz="1060"/>
              <a:t>Horas dedicadas por servidor</a:t>
            </a:r>
            <a:endParaRPr sz="1060"/>
          </a:p>
          <a:p>
            <a:pPr indent="0" lvl="0" marL="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523"/>
              <a:buNone/>
            </a:pPr>
            <a:r>
              <a:rPr lang="pt-BR" sz="1060"/>
              <a:t>Acompanhamento do planejado x executado</a:t>
            </a:r>
            <a:endParaRPr sz="1060"/>
          </a:p>
          <a:p>
            <a:pPr indent="0" lvl="0" marL="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523"/>
              <a:buNone/>
            </a:pPr>
            <a:r>
              <a:rPr lang="pt-BR" sz="1060"/>
              <a:t>Acompanhamento das Etapas de Projeto</a:t>
            </a:r>
            <a:endParaRPr sz="1060"/>
          </a:p>
          <a:p>
            <a:pPr indent="0" lvl="0" marL="0" marR="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523"/>
              <a:buNone/>
            </a:pPr>
            <a:r>
              <a:rPr lang="pt-BR" sz="1060"/>
              <a:t>Cadastro e Histórico das atividades por servidor</a:t>
            </a:r>
            <a:endParaRPr sz="1060"/>
          </a:p>
        </p:txBody>
      </p:sp>
      <p:pic>
        <p:nvPicPr>
          <p:cNvPr id="689" name="Google Shape;689;p80"/>
          <p:cNvPicPr preferRelativeResize="0"/>
          <p:nvPr/>
        </p:nvPicPr>
        <p:blipFill rotWithShape="1">
          <a:blip r:embed="rId3">
            <a:alphaModFix/>
          </a:blip>
          <a:srcRect b="0" l="0" r="1312" t="0"/>
          <a:stretch/>
        </p:blipFill>
        <p:spPr>
          <a:xfrm>
            <a:off x="4226475" y="680875"/>
            <a:ext cx="4025324" cy="215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6475" y="2965104"/>
            <a:ext cx="4025324" cy="2123545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80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80"/>
          <p:cNvSpPr txBox="1"/>
          <p:nvPr>
            <p:ph type="title"/>
          </p:nvPr>
        </p:nvSpPr>
        <p:spPr>
          <a:xfrm>
            <a:off x="308725" y="-6850"/>
            <a:ext cx="77730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lt1"/>
                </a:solidFill>
              </a:rPr>
              <a:t>CPO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8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Diário de Obras Eletrônico</a:t>
            </a:r>
            <a:endParaRPr/>
          </a:p>
        </p:txBody>
      </p:sp>
      <p:sp>
        <p:nvSpPr>
          <p:cNvPr id="698" name="Google Shape;698;p81"/>
          <p:cNvSpPr txBox="1"/>
          <p:nvPr>
            <p:ph idx="1" type="subTitle"/>
          </p:nvPr>
        </p:nvSpPr>
        <p:spPr>
          <a:xfrm>
            <a:off x="724950" y="3161525"/>
            <a:ext cx="3549900" cy="12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Acessível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Apoio à gestão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/>
              <a:t>Fiscalização diária da Obra</a:t>
            </a:r>
            <a:endParaRPr/>
          </a:p>
        </p:txBody>
      </p:sp>
      <p:pic>
        <p:nvPicPr>
          <p:cNvPr id="699" name="Google Shape;699;p81"/>
          <p:cNvPicPr preferRelativeResize="0"/>
          <p:nvPr/>
        </p:nvPicPr>
        <p:blipFill rotWithShape="1">
          <a:blip r:embed="rId3">
            <a:alphaModFix/>
          </a:blip>
          <a:srcRect b="0" l="8006" r="22674" t="0"/>
          <a:stretch/>
        </p:blipFill>
        <p:spPr>
          <a:xfrm>
            <a:off x="4603750" y="1387125"/>
            <a:ext cx="4117926" cy="2745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dk1">
                <a:alpha val="50000"/>
              </a:schemeClr>
            </a:outerShdw>
          </a:effectLst>
        </p:spPr>
      </p:pic>
      <p:pic>
        <p:nvPicPr>
          <p:cNvPr descr="Chromebook aberto" id="700" name="Google Shape;700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0175" y="1230725"/>
            <a:ext cx="5591976" cy="33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81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81"/>
          <p:cNvSpPr txBox="1"/>
          <p:nvPr>
            <p:ph type="title"/>
          </p:nvPr>
        </p:nvSpPr>
        <p:spPr>
          <a:xfrm>
            <a:off x="308725" y="-6850"/>
            <a:ext cx="77730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CPO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type="title"/>
          </p:nvPr>
        </p:nvSpPr>
        <p:spPr>
          <a:xfrm>
            <a:off x="221850" y="13334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pt-BR" sz="1940"/>
              <a:t>Conclusão do Laboratório de Ensaios Mecânicos (LEM)</a:t>
            </a:r>
            <a:endParaRPr sz="1940"/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850" y="2007400"/>
            <a:ext cx="4480325" cy="268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 rotWithShape="1">
          <a:blip r:embed="rId4">
            <a:alphaModFix/>
          </a:blip>
          <a:srcRect b="0" l="1230" r="-1230" t="0"/>
          <a:stretch/>
        </p:blipFill>
        <p:spPr>
          <a:xfrm>
            <a:off x="4821978" y="2007400"/>
            <a:ext cx="4203347" cy="268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8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/>
              <a:t>Pesquisa de Satisfação de Obras</a:t>
            </a:r>
            <a:endParaRPr sz="2300"/>
          </a:p>
        </p:txBody>
      </p:sp>
      <p:sp>
        <p:nvSpPr>
          <p:cNvPr id="708" name="Google Shape;708;p82"/>
          <p:cNvSpPr txBox="1"/>
          <p:nvPr>
            <p:ph idx="1" type="subTitle"/>
          </p:nvPr>
        </p:nvSpPr>
        <p:spPr>
          <a:xfrm>
            <a:off x="724950" y="3211475"/>
            <a:ext cx="3805800" cy="10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Apoio à gestão;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Feedback do ocupante do prédio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/>
              <a:t>Controle da qualidade do serviço público</a:t>
            </a:r>
            <a:endParaRPr b="1" sz="1500"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sz="880"/>
          </a:p>
        </p:txBody>
      </p:sp>
      <p:pic>
        <p:nvPicPr>
          <p:cNvPr id="709" name="Google Shape;709;p82"/>
          <p:cNvPicPr preferRelativeResize="0"/>
          <p:nvPr/>
        </p:nvPicPr>
        <p:blipFill rotWithShape="1">
          <a:blip r:embed="rId3">
            <a:alphaModFix/>
          </a:blip>
          <a:srcRect b="0" l="12119" r="6652" t="0"/>
          <a:stretch/>
        </p:blipFill>
        <p:spPr>
          <a:xfrm>
            <a:off x="5067600" y="363875"/>
            <a:ext cx="3665275" cy="459010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82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82"/>
          <p:cNvSpPr txBox="1"/>
          <p:nvPr>
            <p:ph type="title"/>
          </p:nvPr>
        </p:nvSpPr>
        <p:spPr>
          <a:xfrm>
            <a:off x="308725" y="-6850"/>
            <a:ext cx="77730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CPO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83"/>
          <p:cNvSpPr txBox="1"/>
          <p:nvPr>
            <p:ph type="title"/>
          </p:nvPr>
        </p:nvSpPr>
        <p:spPr>
          <a:xfrm>
            <a:off x="730000" y="1318650"/>
            <a:ext cx="34965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/>
              <a:t>Aplicativo UFC Sustentável</a:t>
            </a:r>
            <a:endParaRPr sz="2200"/>
          </a:p>
        </p:txBody>
      </p:sp>
      <p:sp>
        <p:nvSpPr>
          <p:cNvPr id="717" name="Google Shape;717;p83"/>
          <p:cNvSpPr txBox="1"/>
          <p:nvPr>
            <p:ph idx="1" type="subTitle"/>
          </p:nvPr>
        </p:nvSpPr>
        <p:spPr>
          <a:xfrm>
            <a:off x="698350" y="3155275"/>
            <a:ext cx="3559800" cy="10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>
                <a:latin typeface="Verdana"/>
                <a:ea typeface="Verdana"/>
                <a:cs typeface="Verdana"/>
                <a:sym typeface="Verdana"/>
              </a:rPr>
              <a:t>Monitora fauna, flora e coleta de resíduos da Universidade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000"/>
              </a:spcBef>
              <a:spcAft>
                <a:spcPts val="1300"/>
              </a:spcAft>
              <a:buNone/>
            </a:pPr>
            <a:r>
              <a:rPr lang="pt-BR">
                <a:latin typeface="Verdana"/>
                <a:ea typeface="Verdana"/>
                <a:cs typeface="Verdana"/>
                <a:sym typeface="Verdana"/>
              </a:rPr>
              <a:t>Auxilia na preservação dos ecossistemas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18" name="Google Shape;718;p83"/>
          <p:cNvPicPr preferRelativeResize="0"/>
          <p:nvPr/>
        </p:nvPicPr>
        <p:blipFill rotWithShape="1">
          <a:blip r:embed="rId3">
            <a:alphaModFix/>
          </a:blip>
          <a:srcRect b="14160" l="-560" r="559" t="4552"/>
          <a:stretch/>
        </p:blipFill>
        <p:spPr>
          <a:xfrm>
            <a:off x="5263550" y="722325"/>
            <a:ext cx="3202850" cy="431785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83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83"/>
          <p:cNvSpPr txBox="1"/>
          <p:nvPr>
            <p:ph type="title"/>
          </p:nvPr>
        </p:nvSpPr>
        <p:spPr>
          <a:xfrm>
            <a:off x="308725" y="-6850"/>
            <a:ext cx="77730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PEGA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84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/>
              <a:t>Ficha de Tratamento de Resíduos Químicos</a:t>
            </a:r>
            <a:endParaRPr sz="2300"/>
          </a:p>
        </p:txBody>
      </p:sp>
      <p:sp>
        <p:nvSpPr>
          <p:cNvPr id="726" name="Google Shape;726;p84"/>
          <p:cNvSpPr txBox="1"/>
          <p:nvPr>
            <p:ph idx="1" type="subTitle"/>
          </p:nvPr>
        </p:nvSpPr>
        <p:spPr>
          <a:xfrm>
            <a:off x="724950" y="3135275"/>
            <a:ext cx="3559800" cy="10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1846">
                <a:latin typeface="Verdana"/>
                <a:ea typeface="Verdana"/>
                <a:cs typeface="Verdana"/>
                <a:sym typeface="Verdana"/>
              </a:rPr>
              <a:t>QR Code das Fichas no site da PEGA</a:t>
            </a:r>
            <a:endParaRPr sz="1846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BR" sz="1846">
                <a:latin typeface="Verdana"/>
                <a:ea typeface="Verdana"/>
                <a:cs typeface="Verdana"/>
                <a:sym typeface="Verdana"/>
              </a:rPr>
              <a:t>Maior facilidade de acesso às fichas</a:t>
            </a:r>
            <a:endParaRPr sz="1846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7" name="Google Shape;727;p84" title="Fichas de Tratamento de Resíduos Químico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9300" y="1145025"/>
            <a:ext cx="3804586" cy="285345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84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84"/>
          <p:cNvSpPr txBox="1"/>
          <p:nvPr>
            <p:ph type="title"/>
          </p:nvPr>
        </p:nvSpPr>
        <p:spPr>
          <a:xfrm>
            <a:off x="308725" y="-6850"/>
            <a:ext cx="77730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PEGA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85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/>
              <a:t>Checklist de vistoria para manutenção</a:t>
            </a:r>
            <a:endParaRPr sz="2300"/>
          </a:p>
        </p:txBody>
      </p:sp>
      <p:sp>
        <p:nvSpPr>
          <p:cNvPr id="735" name="Google Shape;735;p85"/>
          <p:cNvSpPr txBox="1"/>
          <p:nvPr>
            <p:ph idx="1" type="subTitle"/>
          </p:nvPr>
        </p:nvSpPr>
        <p:spPr>
          <a:xfrm>
            <a:off x="724950" y="3059075"/>
            <a:ext cx="3559800" cy="10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87000"/>
              </a:lnSpc>
              <a:spcBef>
                <a:spcPts val="799"/>
              </a:spcBef>
              <a:spcAft>
                <a:spcPts val="0"/>
              </a:spcAft>
              <a:buSzPts val="852"/>
              <a:buNone/>
            </a:pPr>
            <a:r>
              <a:rPr lang="pt-BR" sz="1400">
                <a:latin typeface="Verdana"/>
                <a:ea typeface="Verdana"/>
                <a:cs typeface="Verdana"/>
                <a:sym typeface="Verdana"/>
              </a:rPr>
              <a:t>Diagnóstico das edificações</a:t>
            </a:r>
            <a:endParaRPr sz="1400"/>
          </a:p>
          <a:p>
            <a:pPr indent="0" lvl="0" marL="0" rtl="0" algn="just">
              <a:lnSpc>
                <a:spcPct val="87000"/>
              </a:lnSpc>
              <a:spcBef>
                <a:spcPts val="799"/>
              </a:spcBef>
              <a:spcAft>
                <a:spcPts val="0"/>
              </a:spcAft>
              <a:buSzPts val="852"/>
              <a:buNone/>
            </a:pPr>
            <a:r>
              <a:rPr lang="pt-BR" sz="1400">
                <a:latin typeface="Verdana"/>
                <a:ea typeface="Verdana"/>
                <a:cs typeface="Verdana"/>
                <a:sym typeface="Verdana"/>
              </a:rPr>
              <a:t>Mensuração das não conformidades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just">
              <a:lnSpc>
                <a:spcPct val="87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pt-BR" sz="1400">
                <a:latin typeface="Verdana"/>
                <a:ea typeface="Verdana"/>
                <a:cs typeface="Verdana"/>
                <a:sym typeface="Verdana"/>
              </a:rPr>
              <a:t>Estabelecimento de ordens de prioridade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400"/>
          </a:p>
        </p:txBody>
      </p:sp>
      <p:pic>
        <p:nvPicPr>
          <p:cNvPr id="736" name="Google Shape;736;p85"/>
          <p:cNvPicPr preferRelativeResize="0"/>
          <p:nvPr/>
        </p:nvPicPr>
        <p:blipFill rotWithShape="1">
          <a:blip r:embed="rId3">
            <a:alphaModFix/>
          </a:blip>
          <a:srcRect b="3925" l="0" r="62029" t="15468"/>
          <a:stretch/>
        </p:blipFill>
        <p:spPr>
          <a:xfrm>
            <a:off x="5112175" y="714937"/>
            <a:ext cx="3559800" cy="4245863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85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85"/>
          <p:cNvSpPr txBox="1"/>
          <p:nvPr>
            <p:ph type="title"/>
          </p:nvPr>
        </p:nvSpPr>
        <p:spPr>
          <a:xfrm>
            <a:off x="308725" y="-6850"/>
            <a:ext cx="77730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PREFEITURAS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86"/>
          <p:cNvSpPr txBox="1"/>
          <p:nvPr>
            <p:ph type="title"/>
          </p:nvPr>
        </p:nvSpPr>
        <p:spPr>
          <a:xfrm>
            <a:off x="730000" y="1318650"/>
            <a:ext cx="36957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/>
              <a:t>G. Suite como controle dos gastos de empenhos</a:t>
            </a:r>
            <a:endParaRPr sz="2200"/>
          </a:p>
        </p:txBody>
      </p:sp>
      <p:sp>
        <p:nvSpPr>
          <p:cNvPr id="744" name="Google Shape;744;p86"/>
          <p:cNvSpPr txBox="1"/>
          <p:nvPr>
            <p:ph idx="1" type="subTitle"/>
          </p:nvPr>
        </p:nvSpPr>
        <p:spPr>
          <a:xfrm>
            <a:off x="724950" y="3059075"/>
            <a:ext cx="3559800" cy="14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7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pt-BR" sz="1285">
                <a:latin typeface="Verdana"/>
                <a:ea typeface="Verdana"/>
                <a:cs typeface="Verdana"/>
                <a:sym typeface="Verdana"/>
              </a:rPr>
              <a:t>Medições do Contrato de Manutenção Predial</a:t>
            </a:r>
            <a:endParaRPr sz="1285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just">
              <a:lnSpc>
                <a:spcPct val="107000"/>
              </a:lnSpc>
              <a:spcBef>
                <a:spcPts val="799"/>
              </a:spcBef>
              <a:spcAft>
                <a:spcPts val="0"/>
              </a:spcAft>
              <a:buSzPts val="852"/>
              <a:buNone/>
            </a:pPr>
            <a:r>
              <a:rPr lang="pt-BR" sz="1285">
                <a:latin typeface="Verdana"/>
                <a:ea typeface="Verdana"/>
                <a:cs typeface="Verdana"/>
                <a:sym typeface="Verdana"/>
              </a:rPr>
              <a:t>Acompanhamento em tempo real</a:t>
            </a:r>
            <a:endParaRPr sz="1285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just">
              <a:lnSpc>
                <a:spcPct val="107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pt-BR" sz="1285">
                <a:latin typeface="Verdana"/>
                <a:ea typeface="Verdana"/>
                <a:cs typeface="Verdana"/>
                <a:sym typeface="Verdana"/>
              </a:rPr>
              <a:t>Maior controle sobre os saldos de empenhos</a:t>
            </a:r>
            <a:endParaRPr sz="1285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45" name="Google Shape;745;p86"/>
          <p:cNvPicPr preferRelativeResize="0"/>
          <p:nvPr/>
        </p:nvPicPr>
        <p:blipFill rotWithShape="1">
          <a:blip r:embed="rId3">
            <a:alphaModFix/>
          </a:blip>
          <a:srcRect b="3863" l="-17" r="43173" t="3706"/>
          <a:stretch/>
        </p:blipFill>
        <p:spPr>
          <a:xfrm>
            <a:off x="4885150" y="864100"/>
            <a:ext cx="3976550" cy="3962949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86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86"/>
          <p:cNvSpPr txBox="1"/>
          <p:nvPr>
            <p:ph type="title"/>
          </p:nvPr>
        </p:nvSpPr>
        <p:spPr>
          <a:xfrm>
            <a:off x="308725" y="-6850"/>
            <a:ext cx="77730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PREFEITURAS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87"/>
          <p:cNvSpPr txBox="1"/>
          <p:nvPr>
            <p:ph type="title"/>
          </p:nvPr>
        </p:nvSpPr>
        <p:spPr>
          <a:xfrm>
            <a:off x="730000" y="1318650"/>
            <a:ext cx="34965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/>
              <a:t>Checklist de manutenção preventiva</a:t>
            </a:r>
            <a:endParaRPr sz="2200"/>
          </a:p>
        </p:txBody>
      </p:sp>
      <p:sp>
        <p:nvSpPr>
          <p:cNvPr id="753" name="Google Shape;753;p87"/>
          <p:cNvSpPr txBox="1"/>
          <p:nvPr>
            <p:ph idx="1" type="subTitle"/>
          </p:nvPr>
        </p:nvSpPr>
        <p:spPr>
          <a:xfrm>
            <a:off x="724950" y="3059075"/>
            <a:ext cx="3559800" cy="10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just">
              <a:lnSpc>
                <a:spcPct val="107000"/>
              </a:lnSpc>
              <a:spcBef>
                <a:spcPts val="799"/>
              </a:spcBef>
              <a:spcAft>
                <a:spcPts val="0"/>
              </a:spcAft>
              <a:buNone/>
            </a:pPr>
            <a:r>
              <a:rPr lang="pt-BR" sz="1400">
                <a:latin typeface="Verdana"/>
                <a:ea typeface="Verdana"/>
                <a:cs typeface="Verdana"/>
                <a:sym typeface="Verdana"/>
              </a:rPr>
              <a:t>Diminuição das manutenções corretivas</a:t>
            </a:r>
            <a:endParaRPr sz="14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just">
              <a:lnSpc>
                <a:spcPct val="107000"/>
              </a:lnSpc>
              <a:spcBef>
                <a:spcPts val="799"/>
              </a:spcBef>
              <a:spcAft>
                <a:spcPts val="0"/>
              </a:spcAft>
              <a:buNone/>
            </a:pPr>
            <a:r>
              <a:rPr lang="pt-BR" sz="1400">
                <a:latin typeface="Verdana"/>
                <a:ea typeface="Verdana"/>
                <a:cs typeface="Verdana"/>
                <a:sym typeface="Verdana"/>
              </a:rPr>
              <a:t>Redução no custo operacional e no tempo de indisponibilidade do sistema</a:t>
            </a:r>
            <a:endParaRPr/>
          </a:p>
        </p:txBody>
      </p:sp>
      <p:pic>
        <p:nvPicPr>
          <p:cNvPr id="754" name="Google Shape;754;p87"/>
          <p:cNvPicPr preferRelativeResize="0"/>
          <p:nvPr/>
        </p:nvPicPr>
        <p:blipFill rotWithShape="1">
          <a:blip r:embed="rId3">
            <a:alphaModFix/>
          </a:blip>
          <a:srcRect b="21018" l="0" r="44354" t="15578"/>
          <a:stretch/>
        </p:blipFill>
        <p:spPr>
          <a:xfrm>
            <a:off x="4723850" y="1051000"/>
            <a:ext cx="4312550" cy="338195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87"/>
          <p:cNvSpPr/>
          <p:nvPr/>
        </p:nvSpPr>
        <p:spPr>
          <a:xfrm>
            <a:off x="75" y="-6850"/>
            <a:ext cx="9144000" cy="60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87"/>
          <p:cNvSpPr txBox="1"/>
          <p:nvPr>
            <p:ph type="title"/>
          </p:nvPr>
        </p:nvSpPr>
        <p:spPr>
          <a:xfrm>
            <a:off x="308725" y="-6850"/>
            <a:ext cx="77730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>
                <a:solidFill>
                  <a:schemeClr val="lt1"/>
                </a:solidFill>
              </a:rPr>
              <a:t>PREFEITURAS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0899" y="-916750"/>
            <a:ext cx="9337498" cy="62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88"/>
          <p:cNvSpPr txBox="1"/>
          <p:nvPr>
            <p:ph type="title"/>
          </p:nvPr>
        </p:nvSpPr>
        <p:spPr>
          <a:xfrm>
            <a:off x="729450" y="886350"/>
            <a:ext cx="7688400" cy="1244700"/>
          </a:xfrm>
          <a:prstGeom prst="rect">
            <a:avLst/>
          </a:prstGeom>
          <a:effectLst>
            <a:outerShdw blurRad="85725" rotWithShape="0" algn="bl" dir="1380000" dist="28575">
              <a:schemeClr val="accent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Obrigado</a:t>
            </a:r>
            <a:endParaRPr/>
          </a:p>
        </p:txBody>
      </p:sp>
      <p:sp>
        <p:nvSpPr>
          <p:cNvPr id="763" name="Google Shape;763;p88"/>
          <p:cNvSpPr txBox="1"/>
          <p:nvPr>
            <p:ph idx="1" type="body"/>
          </p:nvPr>
        </p:nvSpPr>
        <p:spPr>
          <a:xfrm>
            <a:off x="729450" y="3758296"/>
            <a:ext cx="7688400" cy="1061100"/>
          </a:xfrm>
          <a:prstGeom prst="rect">
            <a:avLst/>
          </a:prstGeom>
          <a:effectLst>
            <a:outerShdw blurRad="57150" rotWithShape="0" algn="bl" dist="85725">
              <a:srgbClr val="9E9E9E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pt-BR" sz="1760"/>
              <a:t>UFC INFRA</a:t>
            </a:r>
            <a:endParaRPr b="1" sz="176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b="1" lang="pt-BR" sz="1760"/>
              <a:t>16.12.2022</a:t>
            </a:r>
            <a:endParaRPr b="1" sz="1760"/>
          </a:p>
        </p:txBody>
      </p:sp>
      <p:pic>
        <p:nvPicPr>
          <p:cNvPr id="764" name="Google Shape;764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6400" y="806350"/>
            <a:ext cx="1157449" cy="31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type="title"/>
          </p:nvPr>
        </p:nvSpPr>
        <p:spPr>
          <a:xfrm>
            <a:off x="420600" y="1318650"/>
            <a:ext cx="4036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600"/>
              <a:t>Conclusão do Laboratório de Energias Renováveis (LER)</a:t>
            </a:r>
            <a:endParaRPr sz="1600"/>
          </a:p>
        </p:txBody>
      </p:sp>
      <p:pic>
        <p:nvPicPr>
          <p:cNvPr id="140" name="Google Shape;14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375" y="1982075"/>
            <a:ext cx="2984850" cy="29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 txBox="1"/>
          <p:nvPr>
            <p:ph type="title"/>
          </p:nvPr>
        </p:nvSpPr>
        <p:spPr>
          <a:xfrm>
            <a:off x="5151550" y="1318650"/>
            <a:ext cx="3473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t-BR" sz="1640"/>
              <a:t>Nova pista de atletismo do IEFES</a:t>
            </a:r>
            <a:endParaRPr sz="1640"/>
          </a:p>
        </p:txBody>
      </p:sp>
      <p:pic>
        <p:nvPicPr>
          <p:cNvPr id="142" name="Google Shape;14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8763" y="1982075"/>
            <a:ext cx="3731063" cy="29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/>
          <p:nvPr>
            <p:ph type="title"/>
          </p:nvPr>
        </p:nvSpPr>
        <p:spPr>
          <a:xfrm>
            <a:off x="181800" y="1314575"/>
            <a:ext cx="82848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pt-BR" sz="1945"/>
              <a:t>Reforma dos vestiários, calhas e caixas d`água do Bloco 322 - IEFES</a:t>
            </a:r>
            <a:endParaRPr sz="1945"/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963" y="1894175"/>
            <a:ext cx="3977285" cy="29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50" y="1894175"/>
            <a:ext cx="4223010" cy="29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